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6"/>
  </p:notesMasterIdLst>
  <p:handoutMasterIdLst>
    <p:handoutMasterId r:id="rId37"/>
  </p:handoutMasterIdLst>
  <p:sldIdLst>
    <p:sldId id="630" r:id="rId2"/>
    <p:sldId id="707" r:id="rId3"/>
    <p:sldId id="762" r:id="rId4"/>
    <p:sldId id="765" r:id="rId5"/>
    <p:sldId id="763" r:id="rId6"/>
    <p:sldId id="706" r:id="rId7"/>
    <p:sldId id="764" r:id="rId8"/>
    <p:sldId id="705" r:id="rId9"/>
    <p:sldId id="716" r:id="rId10"/>
    <p:sldId id="731" r:id="rId11"/>
    <p:sldId id="720" r:id="rId12"/>
    <p:sldId id="724" r:id="rId13"/>
    <p:sldId id="725" r:id="rId14"/>
    <p:sldId id="729" r:id="rId15"/>
    <p:sldId id="719" r:id="rId16"/>
    <p:sldId id="728" r:id="rId17"/>
    <p:sldId id="717" r:id="rId18"/>
    <p:sldId id="726" r:id="rId19"/>
    <p:sldId id="712" r:id="rId20"/>
    <p:sldId id="745" r:id="rId21"/>
    <p:sldId id="753" r:id="rId22"/>
    <p:sldId id="733" r:id="rId23"/>
    <p:sldId id="746" r:id="rId24"/>
    <p:sldId id="754" r:id="rId25"/>
    <p:sldId id="747" r:id="rId26"/>
    <p:sldId id="760" r:id="rId27"/>
    <p:sldId id="681" r:id="rId28"/>
    <p:sldId id="766" r:id="rId29"/>
    <p:sldId id="755" r:id="rId30"/>
    <p:sldId id="756" r:id="rId31"/>
    <p:sldId id="757" r:id="rId32"/>
    <p:sldId id="758" r:id="rId33"/>
    <p:sldId id="759" r:id="rId34"/>
    <p:sldId id="743" r:id="rId35"/>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1" hangingPunct="1">
      <a:defRPr kern="1200">
        <a:solidFill>
          <a:schemeClr val="tx1"/>
        </a:solidFill>
        <a:latin typeface="Tahoma" pitchFamily="34" charset="0"/>
        <a:ea typeface="+mn-ea"/>
        <a:cs typeface="Arial" charset="0"/>
      </a:defRPr>
    </a:lvl6pPr>
    <a:lvl7pPr marL="2743200" algn="l" defTabSz="914400" rtl="0" eaLnBrk="1" latinLnBrk="1" hangingPunct="1">
      <a:defRPr kern="1200">
        <a:solidFill>
          <a:schemeClr val="tx1"/>
        </a:solidFill>
        <a:latin typeface="Tahoma" pitchFamily="34" charset="0"/>
        <a:ea typeface="+mn-ea"/>
        <a:cs typeface="Arial" charset="0"/>
      </a:defRPr>
    </a:lvl7pPr>
    <a:lvl8pPr marL="3200400" algn="l" defTabSz="914400" rtl="0" eaLnBrk="1" latinLnBrk="1" hangingPunct="1">
      <a:defRPr kern="1200">
        <a:solidFill>
          <a:schemeClr val="tx1"/>
        </a:solidFill>
        <a:latin typeface="Tahoma" pitchFamily="34" charset="0"/>
        <a:ea typeface="+mn-ea"/>
        <a:cs typeface="Arial" charset="0"/>
      </a:defRPr>
    </a:lvl8pPr>
    <a:lvl9pPr marL="3657600" algn="l" defTabSz="914400" rtl="0" eaLnBrk="1" latinLnBrk="1"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DEF"/>
    <a:srgbClr val="6FBD71"/>
    <a:srgbClr val="008000"/>
    <a:srgbClr val="33CC33"/>
    <a:srgbClr val="FFFF66"/>
    <a:srgbClr val="FFFF00"/>
    <a:srgbClr val="F8F8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01" autoAdjust="0"/>
    <p:restoredTop sz="86432" autoAdjust="0"/>
  </p:normalViewPr>
  <p:slideViewPr>
    <p:cSldViewPr snapToGrid="0">
      <p:cViewPr>
        <p:scale>
          <a:sx n="55" d="100"/>
          <a:sy n="55" d="100"/>
        </p:scale>
        <p:origin x="-2298" y="-54"/>
      </p:cViewPr>
      <p:guideLst>
        <p:guide orient="horz" pos="1123"/>
        <p:guide pos="3744"/>
      </p:guideLst>
    </p:cSldViewPr>
  </p:slideViewPr>
  <p:outlineViewPr>
    <p:cViewPr>
      <p:scale>
        <a:sx n="25" d="100"/>
        <a:sy n="25" d="100"/>
      </p:scale>
      <p:origin x="24"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66" d="100"/>
        <a:sy n="66" d="100"/>
      </p:scale>
      <p:origin x="0" y="0"/>
    </p:cViewPr>
  </p:notesTextViewPr>
  <p:sorterViewPr>
    <p:cViewPr>
      <p:scale>
        <a:sx n="75" d="100"/>
        <a:sy n="75" d="100"/>
      </p:scale>
      <p:origin x="0" y="365"/>
    </p:cViewPr>
  </p:sorterViewPr>
  <p:notesViewPr>
    <p:cSldViewPr snapToGrid="0">
      <p:cViewPr varScale="1">
        <p:scale>
          <a:sx n="61" d="100"/>
          <a:sy n="61" d="100"/>
        </p:scale>
        <p:origin x="-1832" y="-56"/>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7.xml"/><Relationship Id="rId3" Type="http://schemas.openxmlformats.org/officeDocument/2006/relationships/slide" Target="slides/slide3.xml"/><Relationship Id="rId21" Type="http://schemas.openxmlformats.org/officeDocument/2006/relationships/slide" Target="slides/slide33.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6.xml"/><Relationship Id="rId2" Type="http://schemas.openxmlformats.org/officeDocument/2006/relationships/slide" Target="slides/slide2.xml"/><Relationship Id="rId16" Type="http://schemas.openxmlformats.org/officeDocument/2006/relationships/slide" Target="slides/slide25.xml"/><Relationship Id="rId20"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4.xml"/><Relationship Id="rId5" Type="http://schemas.openxmlformats.org/officeDocument/2006/relationships/slide" Target="slides/slide8.xml"/><Relationship Id="rId15" Type="http://schemas.openxmlformats.org/officeDocument/2006/relationships/slide" Target="slides/slide19.xml"/><Relationship Id="rId10" Type="http://schemas.openxmlformats.org/officeDocument/2006/relationships/slide" Target="slides/slide13.xml"/><Relationship Id="rId19" Type="http://schemas.openxmlformats.org/officeDocument/2006/relationships/slide" Target="slides/slide29.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2DEDC-9068-45C1-B7F6-A99C0874467C}" type="doc">
      <dgm:prSet loTypeId="urn:microsoft.com/office/officeart/2005/8/layout/hierarchy4" loCatId="list" qsTypeId="urn:microsoft.com/office/officeart/2005/8/quickstyle/3d4" qsCatId="3D" csTypeId="urn:microsoft.com/office/officeart/2005/8/colors/accent2_3" csCatId="accent2" phldr="1"/>
      <dgm:spPr/>
      <dgm:t>
        <a:bodyPr/>
        <a:lstStyle/>
        <a:p>
          <a:endParaRPr lang="en-US"/>
        </a:p>
      </dgm:t>
    </dgm:pt>
    <dgm:pt modelId="{5A245CDB-A4CC-4199-AECB-6901E56E8E46}">
      <dgm:prSet phldrT="[Text]" custT="1"/>
      <dgm:spPr>
        <a:xfrm>
          <a:off x="0" y="433514"/>
          <a:ext cx="8141345" cy="813483"/>
        </a:xfrm>
        <a:solidFill>
          <a:srgbClr val="659A2A"/>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Custom Enterprise Web Application</a:t>
          </a:r>
          <a:endParaRPr lang="en-US" sz="2400" b="1" dirty="0">
            <a:solidFill>
              <a:srgbClr val="FFFFFF"/>
            </a:solidFill>
            <a:latin typeface="Tahoma"/>
            <a:ea typeface="+mn-ea"/>
            <a:cs typeface="+mn-cs"/>
          </a:endParaRPr>
        </a:p>
      </dgm:t>
    </dgm:pt>
    <dgm:pt modelId="{7EB04A94-2209-4CF5-A713-CCBB160D3930}" type="parTrans" cxnId="{385FCF19-75A7-4BFC-B852-C5E947A1C805}">
      <dgm:prSet/>
      <dgm:spPr/>
      <dgm:t>
        <a:bodyPr/>
        <a:lstStyle/>
        <a:p>
          <a:endParaRPr lang="en-US" b="1">
            <a:solidFill>
              <a:schemeClr val="tx1"/>
            </a:solidFill>
          </a:endParaRPr>
        </a:p>
      </dgm:t>
    </dgm:pt>
    <dgm:pt modelId="{511F169A-0CB9-48C0-B69A-4451E700F836}" type="sibTrans" cxnId="{385FCF19-75A7-4BFC-B852-C5E947A1C805}">
      <dgm:prSet/>
      <dgm:spPr/>
      <dgm:t>
        <a:bodyPr/>
        <a:lstStyle/>
        <a:p>
          <a:endParaRPr lang="en-US" b="1">
            <a:solidFill>
              <a:schemeClr val="tx1"/>
            </a:solidFill>
          </a:endParaRPr>
        </a:p>
      </dgm:t>
    </dgm:pt>
    <dgm:pt modelId="{115BFA12-3E27-42AC-BF96-CFD5284DFCD9}">
      <dgm:prSet phldrT="[Text]"/>
      <dgm:spPr>
        <a:xfrm>
          <a:off x="924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Authenticator</a:t>
          </a:r>
          <a:endParaRPr lang="en-US" b="1" dirty="0">
            <a:solidFill>
              <a:srgbClr val="FFFFFF"/>
            </a:solidFill>
            <a:latin typeface="Tahoma"/>
            <a:ea typeface="+mn-ea"/>
            <a:cs typeface="+mn-cs"/>
          </a:endParaRPr>
        </a:p>
      </dgm:t>
    </dgm:pt>
    <dgm:pt modelId="{5E1FC6EE-D18A-4A00-B4A2-F883630B05D5}" type="parTrans" cxnId="{954B135A-2C9A-4A7F-9EAF-BEF816725647}">
      <dgm:prSet/>
      <dgm:spPr/>
      <dgm:t>
        <a:bodyPr/>
        <a:lstStyle/>
        <a:p>
          <a:endParaRPr lang="en-US" b="1">
            <a:solidFill>
              <a:schemeClr val="tx1"/>
            </a:solidFill>
          </a:endParaRPr>
        </a:p>
      </dgm:t>
    </dgm:pt>
    <dgm:pt modelId="{04AA2EE3-DB9C-45D6-ACC2-2E48977A2797}" type="sibTrans" cxnId="{954B135A-2C9A-4A7F-9EAF-BEF816725647}">
      <dgm:prSet/>
      <dgm:spPr/>
      <dgm:t>
        <a:bodyPr/>
        <a:lstStyle/>
        <a:p>
          <a:endParaRPr lang="en-US" b="1">
            <a:solidFill>
              <a:schemeClr val="tx1"/>
            </a:solidFill>
          </a:endParaRPr>
        </a:p>
      </dgm:t>
    </dgm:pt>
    <dgm:pt modelId="{174E7D08-880A-400C-BA20-3B667022FD34}">
      <dgm:prSet phldrT="[Text]"/>
      <dgm:spPr>
        <a:xfrm>
          <a:off x="59130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User</a:t>
          </a:r>
          <a:endParaRPr lang="en-US" b="1" dirty="0">
            <a:solidFill>
              <a:srgbClr val="FFFFFF"/>
            </a:solidFill>
            <a:latin typeface="Tahoma"/>
            <a:ea typeface="+mn-ea"/>
            <a:cs typeface="+mn-cs"/>
          </a:endParaRPr>
        </a:p>
      </dgm:t>
    </dgm:pt>
    <dgm:pt modelId="{D9AB2B17-773B-4C16-B3D6-BB0EE14F150F}" type="parTrans" cxnId="{6DC500A6-DBB4-4159-8443-5C1EA77A0A0D}">
      <dgm:prSet/>
      <dgm:spPr/>
      <dgm:t>
        <a:bodyPr/>
        <a:lstStyle/>
        <a:p>
          <a:endParaRPr lang="en-US" b="1">
            <a:solidFill>
              <a:schemeClr val="tx1"/>
            </a:solidFill>
          </a:endParaRPr>
        </a:p>
      </dgm:t>
    </dgm:pt>
    <dgm:pt modelId="{BFBF7DEC-8C31-4149-BBF2-6E0ABC809E13}" type="sibTrans" cxnId="{6DC500A6-DBB4-4159-8443-5C1EA77A0A0D}">
      <dgm:prSet/>
      <dgm:spPr/>
      <dgm:t>
        <a:bodyPr/>
        <a:lstStyle/>
        <a:p>
          <a:endParaRPr lang="en-US" b="1">
            <a:solidFill>
              <a:schemeClr val="tx1"/>
            </a:solidFill>
          </a:endParaRPr>
        </a:p>
      </dgm:t>
    </dgm:pt>
    <dgm:pt modelId="{D767E1ED-1E1B-4B46-B813-FA19FBF83379}">
      <dgm:prSet phldrT="[Text]"/>
      <dgm:spPr>
        <a:xfrm>
          <a:off x="117337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AccessController</a:t>
          </a:r>
          <a:endParaRPr lang="en-US" b="1" dirty="0">
            <a:solidFill>
              <a:srgbClr val="FFFFFF"/>
            </a:solidFill>
            <a:latin typeface="Tahoma"/>
            <a:ea typeface="+mn-ea"/>
            <a:cs typeface="+mn-cs"/>
          </a:endParaRPr>
        </a:p>
      </dgm:t>
    </dgm:pt>
    <dgm:pt modelId="{50973A03-FF97-417F-ABCF-39BF49CC7821}" type="parTrans" cxnId="{7774AA85-A667-403D-9BB6-BD2EFA470E85}">
      <dgm:prSet/>
      <dgm:spPr/>
      <dgm:t>
        <a:bodyPr/>
        <a:lstStyle/>
        <a:p>
          <a:endParaRPr lang="en-US" b="1">
            <a:solidFill>
              <a:schemeClr val="tx1"/>
            </a:solidFill>
          </a:endParaRPr>
        </a:p>
      </dgm:t>
    </dgm:pt>
    <dgm:pt modelId="{AE442838-4B8A-4AFE-9526-D09B68534943}" type="sibTrans" cxnId="{7774AA85-A667-403D-9BB6-BD2EFA470E85}">
      <dgm:prSet/>
      <dgm:spPr/>
      <dgm:t>
        <a:bodyPr/>
        <a:lstStyle/>
        <a:p>
          <a:endParaRPr lang="en-US" b="1">
            <a:solidFill>
              <a:schemeClr val="tx1"/>
            </a:solidFill>
          </a:endParaRPr>
        </a:p>
      </dgm:t>
    </dgm:pt>
    <dgm:pt modelId="{675A6E7C-DEB5-41B6-B6EA-9864FEF7DAFC}">
      <dgm:prSet phldrT="[Text]"/>
      <dgm:spPr>
        <a:xfrm>
          <a:off x="175543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AccessReferenceMap</a:t>
          </a:r>
          <a:endParaRPr lang="en-US" b="1" dirty="0">
            <a:solidFill>
              <a:srgbClr val="FFFFFF"/>
            </a:solidFill>
            <a:latin typeface="Tahoma"/>
            <a:ea typeface="+mn-ea"/>
            <a:cs typeface="+mn-cs"/>
          </a:endParaRPr>
        </a:p>
      </dgm:t>
    </dgm:pt>
    <dgm:pt modelId="{16846935-2905-43EA-9F5D-8975EA56DDEB}" type="parTrans" cxnId="{289819E4-1300-4D3B-AD96-2E3D02ADECE8}">
      <dgm:prSet/>
      <dgm:spPr/>
      <dgm:t>
        <a:bodyPr/>
        <a:lstStyle/>
        <a:p>
          <a:endParaRPr lang="en-US" b="1">
            <a:solidFill>
              <a:schemeClr val="tx1"/>
            </a:solidFill>
          </a:endParaRPr>
        </a:p>
      </dgm:t>
    </dgm:pt>
    <dgm:pt modelId="{A82CDB7E-779E-4AE5-AD5A-7AD1FDDDB8CD}" type="sibTrans" cxnId="{289819E4-1300-4D3B-AD96-2E3D02ADECE8}">
      <dgm:prSet/>
      <dgm:spPr/>
      <dgm:t>
        <a:bodyPr/>
        <a:lstStyle/>
        <a:p>
          <a:endParaRPr lang="en-US" b="1">
            <a:solidFill>
              <a:schemeClr val="tx1"/>
            </a:solidFill>
          </a:endParaRPr>
        </a:p>
      </dgm:t>
    </dgm:pt>
    <dgm:pt modelId="{0CF48BD0-D5F1-4B6F-8858-AF8418D6911D}">
      <dgm:prSet phldrT="[Text]"/>
      <dgm:spPr>
        <a:xfrm>
          <a:off x="233750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Validator</a:t>
          </a:r>
          <a:endParaRPr lang="en-US" b="1" dirty="0">
            <a:solidFill>
              <a:srgbClr val="FFFFFF"/>
            </a:solidFill>
            <a:latin typeface="Tahoma"/>
            <a:ea typeface="+mn-ea"/>
            <a:cs typeface="+mn-cs"/>
          </a:endParaRPr>
        </a:p>
      </dgm:t>
    </dgm:pt>
    <dgm:pt modelId="{2FB7C4B9-6DAC-4AC3-919B-FEA23A8EA9EF}" type="parTrans" cxnId="{553F1B01-BEBA-452E-8131-10CC8F234C4D}">
      <dgm:prSet/>
      <dgm:spPr/>
      <dgm:t>
        <a:bodyPr/>
        <a:lstStyle/>
        <a:p>
          <a:endParaRPr lang="en-US" b="1">
            <a:solidFill>
              <a:schemeClr val="tx1"/>
            </a:solidFill>
          </a:endParaRPr>
        </a:p>
      </dgm:t>
    </dgm:pt>
    <dgm:pt modelId="{0ED67663-10E4-4AA4-BE17-6931FE196688}" type="sibTrans" cxnId="{553F1B01-BEBA-452E-8131-10CC8F234C4D}">
      <dgm:prSet/>
      <dgm:spPr/>
      <dgm:t>
        <a:bodyPr/>
        <a:lstStyle/>
        <a:p>
          <a:endParaRPr lang="en-US" b="1">
            <a:solidFill>
              <a:schemeClr val="tx1"/>
            </a:solidFill>
          </a:endParaRPr>
        </a:p>
      </dgm:t>
    </dgm:pt>
    <dgm:pt modelId="{5C63D56C-24BB-41C1-B380-8365321B5833}">
      <dgm:prSet phldrT="[Text]"/>
      <dgm:spPr>
        <a:xfrm>
          <a:off x="291956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Encoder</a:t>
          </a:r>
          <a:endParaRPr lang="en-US" b="1" dirty="0">
            <a:solidFill>
              <a:srgbClr val="FFFFFF"/>
            </a:solidFill>
            <a:latin typeface="Tahoma"/>
            <a:ea typeface="+mn-ea"/>
            <a:cs typeface="+mn-cs"/>
          </a:endParaRPr>
        </a:p>
      </dgm:t>
    </dgm:pt>
    <dgm:pt modelId="{107AEE38-BDD6-4766-984F-BFB74FAE9707}" type="parTrans" cxnId="{F1965135-D79D-4308-8485-F37F651297F2}">
      <dgm:prSet/>
      <dgm:spPr/>
      <dgm:t>
        <a:bodyPr/>
        <a:lstStyle/>
        <a:p>
          <a:endParaRPr lang="en-US" b="1">
            <a:solidFill>
              <a:schemeClr val="tx1"/>
            </a:solidFill>
          </a:endParaRPr>
        </a:p>
      </dgm:t>
    </dgm:pt>
    <dgm:pt modelId="{544CC2A8-3F17-41F8-8096-CFF2A44E41E9}" type="sibTrans" cxnId="{F1965135-D79D-4308-8485-F37F651297F2}">
      <dgm:prSet/>
      <dgm:spPr/>
      <dgm:t>
        <a:bodyPr/>
        <a:lstStyle/>
        <a:p>
          <a:endParaRPr lang="en-US" b="1">
            <a:solidFill>
              <a:schemeClr val="tx1"/>
            </a:solidFill>
          </a:endParaRPr>
        </a:p>
      </dgm:t>
    </dgm:pt>
    <dgm:pt modelId="{B2FE1027-6E85-41C8-9A4C-E420DCBC52A7}">
      <dgm:prSet phldrT="[Text]"/>
      <dgm:spPr>
        <a:xfrm>
          <a:off x="350163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HTTPUtilities</a:t>
          </a:r>
          <a:endParaRPr lang="en-US" b="1" dirty="0">
            <a:solidFill>
              <a:srgbClr val="FFFFFF"/>
            </a:solidFill>
            <a:latin typeface="Tahoma"/>
            <a:ea typeface="+mn-ea"/>
            <a:cs typeface="+mn-cs"/>
          </a:endParaRPr>
        </a:p>
      </dgm:t>
    </dgm:pt>
    <dgm:pt modelId="{F207EFD8-D533-43C4-87F1-D6A3ADE62B83}" type="parTrans" cxnId="{34BFEB77-783F-44B4-8ABB-F01626B0B0CE}">
      <dgm:prSet/>
      <dgm:spPr/>
      <dgm:t>
        <a:bodyPr/>
        <a:lstStyle/>
        <a:p>
          <a:endParaRPr lang="en-US" b="1">
            <a:solidFill>
              <a:schemeClr val="tx1"/>
            </a:solidFill>
          </a:endParaRPr>
        </a:p>
      </dgm:t>
    </dgm:pt>
    <dgm:pt modelId="{33858E58-4122-42DC-9867-732D6D01710F}" type="sibTrans" cxnId="{34BFEB77-783F-44B4-8ABB-F01626B0B0CE}">
      <dgm:prSet/>
      <dgm:spPr/>
      <dgm:t>
        <a:bodyPr/>
        <a:lstStyle/>
        <a:p>
          <a:endParaRPr lang="en-US" b="1">
            <a:solidFill>
              <a:schemeClr val="tx1"/>
            </a:solidFill>
          </a:endParaRPr>
        </a:p>
      </dgm:t>
    </dgm:pt>
    <dgm:pt modelId="{B5CCDD8B-FC74-4449-A6C4-AE1EE95D10FB}">
      <dgm:prSet phldrT="[Text]"/>
      <dgm:spPr>
        <a:xfrm>
          <a:off x="408369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Encryptor</a:t>
          </a:r>
          <a:endParaRPr lang="en-US" b="1" dirty="0">
            <a:solidFill>
              <a:srgbClr val="FFFFFF"/>
            </a:solidFill>
            <a:latin typeface="Tahoma"/>
            <a:ea typeface="+mn-ea"/>
            <a:cs typeface="+mn-cs"/>
          </a:endParaRPr>
        </a:p>
      </dgm:t>
    </dgm:pt>
    <dgm:pt modelId="{05D17C0D-84AD-49BF-B370-44FE2124E299}" type="parTrans" cxnId="{95D4A454-C02B-49B9-BAAF-E254ECB3A69A}">
      <dgm:prSet/>
      <dgm:spPr/>
      <dgm:t>
        <a:bodyPr/>
        <a:lstStyle/>
        <a:p>
          <a:endParaRPr lang="en-US" b="1">
            <a:solidFill>
              <a:schemeClr val="tx1"/>
            </a:solidFill>
          </a:endParaRPr>
        </a:p>
      </dgm:t>
    </dgm:pt>
    <dgm:pt modelId="{1305D0CA-6C1D-4CC7-8102-C8936A6411C0}" type="sibTrans" cxnId="{95D4A454-C02B-49B9-BAAF-E254ECB3A69A}">
      <dgm:prSet/>
      <dgm:spPr/>
      <dgm:t>
        <a:bodyPr/>
        <a:lstStyle/>
        <a:p>
          <a:endParaRPr lang="en-US" b="1">
            <a:solidFill>
              <a:schemeClr val="tx1"/>
            </a:solidFill>
          </a:endParaRPr>
        </a:p>
      </dgm:t>
    </dgm:pt>
    <dgm:pt modelId="{71D04F8E-BF58-4724-A086-E9FA378F94A9}">
      <dgm:prSet phldrT="[Text]"/>
      <dgm:spPr>
        <a:xfrm>
          <a:off x="466576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EncryptedProperties</a:t>
          </a:r>
          <a:endParaRPr lang="en-US" b="1" dirty="0">
            <a:solidFill>
              <a:srgbClr val="FFFFFF"/>
            </a:solidFill>
            <a:latin typeface="Tahoma"/>
            <a:ea typeface="+mn-ea"/>
            <a:cs typeface="+mn-cs"/>
          </a:endParaRPr>
        </a:p>
      </dgm:t>
    </dgm:pt>
    <dgm:pt modelId="{E158F2CD-2C13-4D0E-8A0B-0947BFC49B39}" type="parTrans" cxnId="{69C4138F-4003-428C-B60C-8317E1A83554}">
      <dgm:prSet/>
      <dgm:spPr/>
      <dgm:t>
        <a:bodyPr/>
        <a:lstStyle/>
        <a:p>
          <a:endParaRPr lang="en-US" b="1">
            <a:solidFill>
              <a:schemeClr val="tx1"/>
            </a:solidFill>
          </a:endParaRPr>
        </a:p>
      </dgm:t>
    </dgm:pt>
    <dgm:pt modelId="{43678F31-B60E-4973-AD91-803211A79E49}" type="sibTrans" cxnId="{69C4138F-4003-428C-B60C-8317E1A83554}">
      <dgm:prSet/>
      <dgm:spPr/>
      <dgm:t>
        <a:bodyPr/>
        <a:lstStyle/>
        <a:p>
          <a:endParaRPr lang="en-US" b="1">
            <a:solidFill>
              <a:schemeClr val="tx1"/>
            </a:solidFill>
          </a:endParaRPr>
        </a:p>
      </dgm:t>
    </dgm:pt>
    <dgm:pt modelId="{B0295E24-C12C-44E8-A1AA-81E139E8C686}">
      <dgm:prSet phldrT="[Text]"/>
      <dgm:spPr>
        <a:xfrm>
          <a:off x="524782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Randomizer</a:t>
          </a:r>
          <a:endParaRPr lang="en-US" b="1" dirty="0">
            <a:solidFill>
              <a:srgbClr val="FFFFFF"/>
            </a:solidFill>
            <a:latin typeface="Tahoma"/>
            <a:ea typeface="+mn-ea"/>
            <a:cs typeface="+mn-cs"/>
          </a:endParaRPr>
        </a:p>
      </dgm:t>
    </dgm:pt>
    <dgm:pt modelId="{7A5B7810-9249-4C8A-9BBF-10F254A4B485}" type="parTrans" cxnId="{D49C8A82-7903-4F20-A28B-3F40DAF6C6DC}">
      <dgm:prSet/>
      <dgm:spPr/>
      <dgm:t>
        <a:bodyPr/>
        <a:lstStyle/>
        <a:p>
          <a:endParaRPr lang="en-US" b="1">
            <a:solidFill>
              <a:schemeClr val="tx1"/>
            </a:solidFill>
          </a:endParaRPr>
        </a:p>
      </dgm:t>
    </dgm:pt>
    <dgm:pt modelId="{08938B07-AA6A-4BCA-8EF1-015571AE360F}" type="sibTrans" cxnId="{D49C8A82-7903-4F20-A28B-3F40DAF6C6DC}">
      <dgm:prSet/>
      <dgm:spPr/>
      <dgm:t>
        <a:bodyPr/>
        <a:lstStyle/>
        <a:p>
          <a:endParaRPr lang="en-US" b="1">
            <a:solidFill>
              <a:schemeClr val="tx1"/>
            </a:solidFill>
          </a:endParaRPr>
        </a:p>
      </dgm:t>
    </dgm:pt>
    <dgm:pt modelId="{CF62263B-AC40-4C2E-AF55-E373E63BA1B5}">
      <dgm:prSet phldrT="[Text]"/>
      <dgm:spPr>
        <a:xfrm>
          <a:off x="641195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Logger</a:t>
          </a:r>
          <a:endParaRPr lang="en-US" b="1" dirty="0">
            <a:solidFill>
              <a:srgbClr val="FFFFFF"/>
            </a:solidFill>
            <a:latin typeface="Tahoma"/>
            <a:ea typeface="+mn-ea"/>
            <a:cs typeface="+mn-cs"/>
          </a:endParaRPr>
        </a:p>
      </dgm:t>
    </dgm:pt>
    <dgm:pt modelId="{8D4C8D3D-BE30-49F2-9520-4CDF78540225}" type="parTrans" cxnId="{C03591FC-93F0-46E9-A7FD-0F0EF9F17C91}">
      <dgm:prSet/>
      <dgm:spPr/>
      <dgm:t>
        <a:bodyPr/>
        <a:lstStyle/>
        <a:p>
          <a:endParaRPr lang="en-US" b="1">
            <a:solidFill>
              <a:schemeClr val="tx1"/>
            </a:solidFill>
          </a:endParaRPr>
        </a:p>
      </dgm:t>
    </dgm:pt>
    <dgm:pt modelId="{E1E98E4E-AC97-4B6C-8D26-86529E65ECAE}" type="sibTrans" cxnId="{C03591FC-93F0-46E9-A7FD-0F0EF9F17C91}">
      <dgm:prSet/>
      <dgm:spPr/>
      <dgm:t>
        <a:bodyPr/>
        <a:lstStyle/>
        <a:p>
          <a:endParaRPr lang="en-US" b="1">
            <a:solidFill>
              <a:schemeClr val="tx1"/>
            </a:solidFill>
          </a:endParaRPr>
        </a:p>
      </dgm:t>
    </dgm:pt>
    <dgm:pt modelId="{FCC54787-A8A5-4ED0-9C44-DCA661B7E70A}">
      <dgm:prSet phldrT="[Text]"/>
      <dgm:spPr>
        <a:xfrm>
          <a:off x="699402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IntrusionDetector</a:t>
          </a:r>
          <a:endParaRPr lang="en-US" b="1" dirty="0">
            <a:solidFill>
              <a:srgbClr val="FFFFFF"/>
            </a:solidFill>
            <a:latin typeface="Tahoma"/>
            <a:ea typeface="+mn-ea"/>
            <a:cs typeface="+mn-cs"/>
          </a:endParaRPr>
        </a:p>
      </dgm:t>
    </dgm:pt>
    <dgm:pt modelId="{639EC182-C11A-4029-8B93-7E0FAB5768A6}" type="parTrans" cxnId="{A99D3657-DBF6-46E4-B40F-F90172C9C3C9}">
      <dgm:prSet/>
      <dgm:spPr/>
      <dgm:t>
        <a:bodyPr/>
        <a:lstStyle/>
        <a:p>
          <a:endParaRPr lang="en-US" b="1">
            <a:solidFill>
              <a:schemeClr val="tx1"/>
            </a:solidFill>
          </a:endParaRPr>
        </a:p>
      </dgm:t>
    </dgm:pt>
    <dgm:pt modelId="{CBDBB7BE-0A92-47EC-A9C5-C6EE7E76A9ED}" type="sibTrans" cxnId="{A99D3657-DBF6-46E4-B40F-F90172C9C3C9}">
      <dgm:prSet/>
      <dgm:spPr/>
      <dgm:t>
        <a:bodyPr/>
        <a:lstStyle/>
        <a:p>
          <a:endParaRPr lang="en-US" b="1">
            <a:solidFill>
              <a:schemeClr val="tx1"/>
            </a:solidFill>
          </a:endParaRPr>
        </a:p>
      </dgm:t>
    </dgm:pt>
    <dgm:pt modelId="{C95CFFFC-7BAB-471D-AD57-E8B1AD48F67F}">
      <dgm:prSet phldrT="[Text]" custT="1"/>
      <dgm:spPr>
        <a:xfrm>
          <a:off x="0" y="1284636"/>
          <a:ext cx="8125451" cy="757988"/>
        </a:xfrm>
        <a:solidFill>
          <a:srgbClr val="2D2D8A">
            <a:lumMod val="50000"/>
          </a:srgbClr>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Enterprise Security API</a:t>
          </a:r>
          <a:endParaRPr lang="en-US" sz="2400" b="1" dirty="0">
            <a:solidFill>
              <a:srgbClr val="FFFFFF"/>
            </a:solidFill>
            <a:latin typeface="Tahoma"/>
            <a:ea typeface="+mn-ea"/>
            <a:cs typeface="+mn-cs"/>
          </a:endParaRPr>
        </a:p>
      </dgm:t>
    </dgm:pt>
    <dgm:pt modelId="{E6497C19-BF58-485E-BCF6-FE1E89D14420}" type="parTrans" cxnId="{D13628B0-D068-43BE-8DB4-D2D51E90EC39}">
      <dgm:prSet/>
      <dgm:spPr/>
      <dgm:t>
        <a:bodyPr/>
        <a:lstStyle/>
        <a:p>
          <a:endParaRPr lang="en-US"/>
        </a:p>
      </dgm:t>
    </dgm:pt>
    <dgm:pt modelId="{0F55AB7D-2025-4D24-A81B-1FF586E20B02}" type="sibTrans" cxnId="{D13628B0-D068-43BE-8DB4-D2D51E90EC39}">
      <dgm:prSet/>
      <dgm:spPr/>
      <dgm:t>
        <a:bodyPr/>
        <a:lstStyle/>
        <a:p>
          <a:endParaRPr lang="en-US"/>
        </a:p>
      </dgm:t>
    </dgm:pt>
    <dgm:pt modelId="{E1B40A93-19AB-49DF-A670-4FA216E99E9E}">
      <dgm:prSet phldrT="[Text]"/>
      <dgm:spPr>
        <a:xfrm>
          <a:off x="582989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Exception Handling</a:t>
          </a:r>
          <a:endParaRPr lang="en-US" b="1" dirty="0">
            <a:solidFill>
              <a:srgbClr val="FFFFFF"/>
            </a:solidFill>
            <a:latin typeface="Tahoma"/>
            <a:ea typeface="+mn-ea"/>
            <a:cs typeface="+mn-cs"/>
          </a:endParaRPr>
        </a:p>
      </dgm:t>
    </dgm:pt>
    <dgm:pt modelId="{EE75EC45-B608-4415-98C5-B3379DE171BD}" type="parTrans" cxnId="{5DFDB74A-F18A-411B-9095-7FC06B28A86E}">
      <dgm:prSet/>
      <dgm:spPr/>
      <dgm:t>
        <a:bodyPr/>
        <a:lstStyle/>
        <a:p>
          <a:endParaRPr lang="en-US"/>
        </a:p>
      </dgm:t>
    </dgm:pt>
    <dgm:pt modelId="{89EE1E44-96F7-4122-B1C4-E354B53F37F6}" type="sibTrans" cxnId="{5DFDB74A-F18A-411B-9095-7FC06B28A86E}">
      <dgm:prSet/>
      <dgm:spPr/>
      <dgm:t>
        <a:bodyPr/>
        <a:lstStyle/>
        <a:p>
          <a:endParaRPr lang="en-US"/>
        </a:p>
      </dgm:t>
    </dgm:pt>
    <dgm:pt modelId="{A0902E7D-F490-4471-BBF9-8AE9A1718076}">
      <dgm:prSet phldrT="[Text]"/>
      <dgm:spPr>
        <a:xfrm>
          <a:off x="7576088"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SecurityConfiguration</a:t>
          </a:r>
          <a:endParaRPr lang="en-US" b="1" dirty="0">
            <a:solidFill>
              <a:srgbClr val="FFFFFF"/>
            </a:solidFill>
            <a:latin typeface="Tahoma"/>
            <a:ea typeface="+mn-ea"/>
            <a:cs typeface="+mn-cs"/>
          </a:endParaRPr>
        </a:p>
      </dgm:t>
    </dgm:pt>
    <dgm:pt modelId="{AAF9A447-C050-4CCC-97A7-A32F74160BB6}" type="parTrans" cxnId="{185BE467-E63B-4408-A1D3-EDFE3DBA812A}">
      <dgm:prSet/>
      <dgm:spPr/>
      <dgm:t>
        <a:bodyPr/>
        <a:lstStyle/>
        <a:p>
          <a:endParaRPr lang="en-US"/>
        </a:p>
      </dgm:t>
    </dgm:pt>
    <dgm:pt modelId="{0B8DCFF7-FE61-4AA2-935A-FEECACC54769}" type="sibTrans" cxnId="{185BE467-E63B-4408-A1D3-EDFE3DBA812A}">
      <dgm:prSet/>
      <dgm:spPr/>
      <dgm:t>
        <a:bodyPr/>
        <a:lstStyle/>
        <a:p>
          <a:endParaRPr lang="en-US"/>
        </a:p>
      </dgm:t>
    </dgm:pt>
    <dgm:pt modelId="{82A7DFC0-2659-4EB1-AE8C-10B820A79A75}" type="pres">
      <dgm:prSet presAssocID="{5E82DEDC-9068-45C1-B7F6-A99C0874467C}" presName="Name0" presStyleCnt="0">
        <dgm:presLayoutVars>
          <dgm:chPref val="1"/>
          <dgm:dir/>
          <dgm:animOne val="branch"/>
          <dgm:animLvl val="lvl"/>
          <dgm:resizeHandles/>
        </dgm:presLayoutVars>
      </dgm:prSet>
      <dgm:spPr/>
      <dgm:t>
        <a:bodyPr/>
        <a:lstStyle/>
        <a:p>
          <a:endParaRPr lang="en-US"/>
        </a:p>
      </dgm:t>
    </dgm:pt>
    <dgm:pt modelId="{878559F7-1EF3-459C-B796-F5DB45EF90A4}" type="pres">
      <dgm:prSet presAssocID="{5A245CDB-A4CC-4199-AECB-6901E56E8E46}" presName="vertOne" presStyleCnt="0"/>
      <dgm:spPr/>
    </dgm:pt>
    <dgm:pt modelId="{CC5E8D77-A450-48C2-8A88-CD223B4541FB}" type="pres">
      <dgm:prSet presAssocID="{5A245CDB-A4CC-4199-AECB-6901E56E8E46}" presName="txOne" presStyleLbl="node0" presStyleIdx="0" presStyleCnt="1" custScaleY="31751" custLinFactY="6969" custLinFactNeighborX="-27" custLinFactNeighborY="100000">
        <dgm:presLayoutVars>
          <dgm:chPref val="3"/>
        </dgm:presLayoutVars>
      </dgm:prSet>
      <dgm:spPr>
        <a:prstGeom prst="roundRect">
          <a:avLst>
            <a:gd name="adj" fmla="val 10000"/>
          </a:avLst>
        </a:prstGeom>
      </dgm:spPr>
      <dgm:t>
        <a:bodyPr/>
        <a:lstStyle/>
        <a:p>
          <a:endParaRPr lang="en-US"/>
        </a:p>
      </dgm:t>
    </dgm:pt>
    <dgm:pt modelId="{3A540078-9FD2-4274-A421-2162FD130B0B}" type="pres">
      <dgm:prSet presAssocID="{5A245CDB-A4CC-4199-AECB-6901E56E8E46}" presName="parTransOne" presStyleCnt="0"/>
      <dgm:spPr/>
    </dgm:pt>
    <dgm:pt modelId="{75ADFA90-4484-4A3C-9C5F-E3BF0AC3E36C}" type="pres">
      <dgm:prSet presAssocID="{5A245CDB-A4CC-4199-AECB-6901E56E8E46}" presName="horzOne" presStyleCnt="0"/>
      <dgm:spPr/>
    </dgm:pt>
    <dgm:pt modelId="{E2A21602-BD6A-46CB-BE10-DB6C89C42D43}" type="pres">
      <dgm:prSet presAssocID="{C95CFFFC-7BAB-471D-AD57-E8B1AD48F67F}" presName="vertTwo" presStyleCnt="0"/>
      <dgm:spPr/>
    </dgm:pt>
    <dgm:pt modelId="{B2BCDAB2-FFE4-478F-8E30-EC5D46553CCE}" type="pres">
      <dgm:prSet presAssocID="{C95CFFFC-7BAB-471D-AD57-E8B1AD48F67F}" presName="txTwo" presStyleLbl="node2" presStyleIdx="0" presStyleCnt="1" custScaleY="29585" custLinFactNeighborX="-125" custLinFactNeighborY="85914">
        <dgm:presLayoutVars>
          <dgm:chPref val="3"/>
        </dgm:presLayoutVars>
      </dgm:prSet>
      <dgm:spPr>
        <a:prstGeom prst="roundRect">
          <a:avLst>
            <a:gd name="adj" fmla="val 10000"/>
          </a:avLst>
        </a:prstGeom>
      </dgm:spPr>
      <dgm:t>
        <a:bodyPr/>
        <a:lstStyle/>
        <a:p>
          <a:endParaRPr lang="en-US"/>
        </a:p>
      </dgm:t>
    </dgm:pt>
    <dgm:pt modelId="{73370E9B-187B-41B4-B0AC-EFEA393F3DE9}" type="pres">
      <dgm:prSet presAssocID="{C95CFFFC-7BAB-471D-AD57-E8B1AD48F67F}" presName="parTransTwo" presStyleCnt="0"/>
      <dgm:spPr/>
    </dgm:pt>
    <dgm:pt modelId="{DA6BEDEE-3EDD-4447-B2AB-BF47A2AF54FE}" type="pres">
      <dgm:prSet presAssocID="{C95CFFFC-7BAB-471D-AD57-E8B1AD48F67F}" presName="horzTwo" presStyleCnt="0"/>
      <dgm:spPr/>
    </dgm:pt>
    <dgm:pt modelId="{891E7E58-0617-4C1D-A966-8CCB2E80CEAE}" type="pres">
      <dgm:prSet presAssocID="{115BFA12-3E27-42AC-BF96-CFD5284DFCD9}" presName="vertThree" presStyleCnt="0"/>
      <dgm:spPr/>
    </dgm:pt>
    <dgm:pt modelId="{1310CA2D-92B0-429D-9BF5-B01897562CFE}" type="pres">
      <dgm:prSet presAssocID="{115BFA12-3E27-42AC-BF96-CFD5284DFCD9}" presName="txThree" presStyleLbl="node3" presStyleIdx="0" presStyleCnt="14">
        <dgm:presLayoutVars>
          <dgm:chPref val="3"/>
        </dgm:presLayoutVars>
      </dgm:prSet>
      <dgm:spPr>
        <a:prstGeom prst="roundRect">
          <a:avLst>
            <a:gd name="adj" fmla="val 10000"/>
          </a:avLst>
        </a:prstGeom>
      </dgm:spPr>
      <dgm:t>
        <a:bodyPr/>
        <a:lstStyle/>
        <a:p>
          <a:endParaRPr lang="en-US"/>
        </a:p>
      </dgm:t>
    </dgm:pt>
    <dgm:pt modelId="{D393C169-FBA8-4EE3-BBBE-84AF0A0469C0}" type="pres">
      <dgm:prSet presAssocID="{115BFA12-3E27-42AC-BF96-CFD5284DFCD9}" presName="horzThree" presStyleCnt="0"/>
      <dgm:spPr/>
    </dgm:pt>
    <dgm:pt modelId="{7296D6AF-E084-4F1C-BF24-82802F78C234}" type="pres">
      <dgm:prSet presAssocID="{04AA2EE3-DB9C-45D6-ACC2-2E48977A2797}" presName="sibSpaceThree" presStyleCnt="0"/>
      <dgm:spPr/>
    </dgm:pt>
    <dgm:pt modelId="{CA2CC81A-AEA7-4046-9D40-EC3EF7162CEA}" type="pres">
      <dgm:prSet presAssocID="{174E7D08-880A-400C-BA20-3B667022FD34}" presName="vertThree" presStyleCnt="0"/>
      <dgm:spPr/>
    </dgm:pt>
    <dgm:pt modelId="{1E148C46-ACC1-4792-B37F-63750643FA1A}" type="pres">
      <dgm:prSet presAssocID="{174E7D08-880A-400C-BA20-3B667022FD34}" presName="txThree" presStyleLbl="node3" presStyleIdx="1" presStyleCnt="14">
        <dgm:presLayoutVars>
          <dgm:chPref val="3"/>
        </dgm:presLayoutVars>
      </dgm:prSet>
      <dgm:spPr>
        <a:prstGeom prst="roundRect">
          <a:avLst>
            <a:gd name="adj" fmla="val 10000"/>
          </a:avLst>
        </a:prstGeom>
      </dgm:spPr>
      <dgm:t>
        <a:bodyPr/>
        <a:lstStyle/>
        <a:p>
          <a:endParaRPr lang="en-US"/>
        </a:p>
      </dgm:t>
    </dgm:pt>
    <dgm:pt modelId="{3E9DBC6A-2AE2-4D6A-908F-3CC6836A5D55}" type="pres">
      <dgm:prSet presAssocID="{174E7D08-880A-400C-BA20-3B667022FD34}" presName="horzThree" presStyleCnt="0"/>
      <dgm:spPr/>
    </dgm:pt>
    <dgm:pt modelId="{E6769709-020F-41BC-A77A-CCE480F15E5D}" type="pres">
      <dgm:prSet presAssocID="{BFBF7DEC-8C31-4149-BBF2-6E0ABC809E13}" presName="sibSpaceThree" presStyleCnt="0"/>
      <dgm:spPr/>
    </dgm:pt>
    <dgm:pt modelId="{89572285-C7BE-462D-A32C-D39037B5E44D}" type="pres">
      <dgm:prSet presAssocID="{D767E1ED-1E1B-4B46-B813-FA19FBF83379}" presName="vertThree" presStyleCnt="0"/>
      <dgm:spPr/>
    </dgm:pt>
    <dgm:pt modelId="{B7224589-3D84-4F26-B38F-F65CF9D69FE3}" type="pres">
      <dgm:prSet presAssocID="{D767E1ED-1E1B-4B46-B813-FA19FBF83379}" presName="txThree" presStyleLbl="node3" presStyleIdx="2" presStyleCnt="14">
        <dgm:presLayoutVars>
          <dgm:chPref val="3"/>
        </dgm:presLayoutVars>
      </dgm:prSet>
      <dgm:spPr>
        <a:prstGeom prst="roundRect">
          <a:avLst>
            <a:gd name="adj" fmla="val 10000"/>
          </a:avLst>
        </a:prstGeom>
      </dgm:spPr>
      <dgm:t>
        <a:bodyPr/>
        <a:lstStyle/>
        <a:p>
          <a:endParaRPr lang="en-US"/>
        </a:p>
      </dgm:t>
    </dgm:pt>
    <dgm:pt modelId="{626B5DD3-ACD5-47D0-993A-7E868CB88D6D}" type="pres">
      <dgm:prSet presAssocID="{D767E1ED-1E1B-4B46-B813-FA19FBF83379}" presName="horzThree" presStyleCnt="0"/>
      <dgm:spPr/>
    </dgm:pt>
    <dgm:pt modelId="{CC643B64-5317-469D-B516-2284DF5298F6}" type="pres">
      <dgm:prSet presAssocID="{AE442838-4B8A-4AFE-9526-D09B68534943}" presName="sibSpaceThree" presStyleCnt="0"/>
      <dgm:spPr/>
    </dgm:pt>
    <dgm:pt modelId="{8D8C4BC4-07B2-4F8A-A1EE-F0332A95BF5B}" type="pres">
      <dgm:prSet presAssocID="{675A6E7C-DEB5-41B6-B6EA-9864FEF7DAFC}" presName="vertThree" presStyleCnt="0"/>
      <dgm:spPr/>
    </dgm:pt>
    <dgm:pt modelId="{DA047933-D13A-4FC2-82C0-447337779992}" type="pres">
      <dgm:prSet presAssocID="{675A6E7C-DEB5-41B6-B6EA-9864FEF7DAFC}" presName="txThree" presStyleLbl="node3" presStyleIdx="3" presStyleCnt="14">
        <dgm:presLayoutVars>
          <dgm:chPref val="3"/>
        </dgm:presLayoutVars>
      </dgm:prSet>
      <dgm:spPr>
        <a:prstGeom prst="roundRect">
          <a:avLst>
            <a:gd name="adj" fmla="val 10000"/>
          </a:avLst>
        </a:prstGeom>
      </dgm:spPr>
      <dgm:t>
        <a:bodyPr/>
        <a:lstStyle/>
        <a:p>
          <a:endParaRPr lang="en-US"/>
        </a:p>
      </dgm:t>
    </dgm:pt>
    <dgm:pt modelId="{D7A0978C-B354-4C23-849B-171F24B4DDB5}" type="pres">
      <dgm:prSet presAssocID="{675A6E7C-DEB5-41B6-B6EA-9864FEF7DAFC}" presName="horzThree" presStyleCnt="0"/>
      <dgm:spPr/>
    </dgm:pt>
    <dgm:pt modelId="{36068045-1CA2-439F-89CA-D94572F571D0}" type="pres">
      <dgm:prSet presAssocID="{A82CDB7E-779E-4AE5-AD5A-7AD1FDDDB8CD}" presName="sibSpaceThree" presStyleCnt="0"/>
      <dgm:spPr/>
    </dgm:pt>
    <dgm:pt modelId="{0482124A-8118-4E8C-83A1-1E48273C2D6A}" type="pres">
      <dgm:prSet presAssocID="{0CF48BD0-D5F1-4B6F-8858-AF8418D6911D}" presName="vertThree" presStyleCnt="0"/>
      <dgm:spPr/>
    </dgm:pt>
    <dgm:pt modelId="{EAEDB256-52C4-4E72-98E0-BF8BEF9CBF16}" type="pres">
      <dgm:prSet presAssocID="{0CF48BD0-D5F1-4B6F-8858-AF8418D6911D}" presName="txThree" presStyleLbl="node3" presStyleIdx="4" presStyleCnt="14">
        <dgm:presLayoutVars>
          <dgm:chPref val="3"/>
        </dgm:presLayoutVars>
      </dgm:prSet>
      <dgm:spPr>
        <a:prstGeom prst="roundRect">
          <a:avLst>
            <a:gd name="adj" fmla="val 10000"/>
          </a:avLst>
        </a:prstGeom>
      </dgm:spPr>
      <dgm:t>
        <a:bodyPr/>
        <a:lstStyle/>
        <a:p>
          <a:endParaRPr lang="en-US"/>
        </a:p>
      </dgm:t>
    </dgm:pt>
    <dgm:pt modelId="{E44C0DC8-DC01-4A16-A90F-6D36788E2A7F}" type="pres">
      <dgm:prSet presAssocID="{0CF48BD0-D5F1-4B6F-8858-AF8418D6911D}" presName="horzThree" presStyleCnt="0"/>
      <dgm:spPr/>
    </dgm:pt>
    <dgm:pt modelId="{319944BE-03A2-47E0-9AE3-A1C518E83D72}" type="pres">
      <dgm:prSet presAssocID="{0ED67663-10E4-4AA4-BE17-6931FE196688}" presName="sibSpaceThree" presStyleCnt="0"/>
      <dgm:spPr/>
    </dgm:pt>
    <dgm:pt modelId="{958228B8-E7E2-4D25-8064-68ED274E9C05}" type="pres">
      <dgm:prSet presAssocID="{5C63D56C-24BB-41C1-B380-8365321B5833}" presName="vertThree" presStyleCnt="0"/>
      <dgm:spPr/>
    </dgm:pt>
    <dgm:pt modelId="{897B20DD-66A0-4F0F-A77B-FBF79348313E}" type="pres">
      <dgm:prSet presAssocID="{5C63D56C-24BB-41C1-B380-8365321B5833}" presName="txThree" presStyleLbl="node3" presStyleIdx="5" presStyleCnt="14">
        <dgm:presLayoutVars>
          <dgm:chPref val="3"/>
        </dgm:presLayoutVars>
      </dgm:prSet>
      <dgm:spPr>
        <a:prstGeom prst="roundRect">
          <a:avLst>
            <a:gd name="adj" fmla="val 10000"/>
          </a:avLst>
        </a:prstGeom>
      </dgm:spPr>
      <dgm:t>
        <a:bodyPr/>
        <a:lstStyle/>
        <a:p>
          <a:endParaRPr lang="en-US"/>
        </a:p>
      </dgm:t>
    </dgm:pt>
    <dgm:pt modelId="{71742C1C-9E05-4E02-A87C-6B8F5CCEF242}" type="pres">
      <dgm:prSet presAssocID="{5C63D56C-24BB-41C1-B380-8365321B5833}" presName="horzThree" presStyleCnt="0"/>
      <dgm:spPr/>
    </dgm:pt>
    <dgm:pt modelId="{D333826E-67F9-4B90-890E-ACE28596BABA}" type="pres">
      <dgm:prSet presAssocID="{544CC2A8-3F17-41F8-8096-CFF2A44E41E9}" presName="sibSpaceThree" presStyleCnt="0"/>
      <dgm:spPr/>
    </dgm:pt>
    <dgm:pt modelId="{9011DCAA-7DD2-456C-A869-CB23CFE248E8}" type="pres">
      <dgm:prSet presAssocID="{B2FE1027-6E85-41C8-9A4C-E420DCBC52A7}" presName="vertThree" presStyleCnt="0"/>
      <dgm:spPr/>
    </dgm:pt>
    <dgm:pt modelId="{C5167C67-47E1-40A4-BEBE-FE2E97251587}" type="pres">
      <dgm:prSet presAssocID="{B2FE1027-6E85-41C8-9A4C-E420DCBC52A7}" presName="txThree" presStyleLbl="node3" presStyleIdx="6" presStyleCnt="14">
        <dgm:presLayoutVars>
          <dgm:chPref val="3"/>
        </dgm:presLayoutVars>
      </dgm:prSet>
      <dgm:spPr>
        <a:prstGeom prst="roundRect">
          <a:avLst>
            <a:gd name="adj" fmla="val 10000"/>
          </a:avLst>
        </a:prstGeom>
      </dgm:spPr>
      <dgm:t>
        <a:bodyPr/>
        <a:lstStyle/>
        <a:p>
          <a:endParaRPr lang="en-US"/>
        </a:p>
      </dgm:t>
    </dgm:pt>
    <dgm:pt modelId="{2ECFCB68-B352-4FE1-B58A-D1DF84CFC078}" type="pres">
      <dgm:prSet presAssocID="{B2FE1027-6E85-41C8-9A4C-E420DCBC52A7}" presName="horzThree" presStyleCnt="0"/>
      <dgm:spPr/>
    </dgm:pt>
    <dgm:pt modelId="{01184F96-ED4F-4C19-ADC1-08C167C47F02}" type="pres">
      <dgm:prSet presAssocID="{33858E58-4122-42DC-9867-732D6D01710F}" presName="sibSpaceThree" presStyleCnt="0"/>
      <dgm:spPr/>
    </dgm:pt>
    <dgm:pt modelId="{A8BA5F79-D231-405C-9CFF-2A44CC22205B}" type="pres">
      <dgm:prSet presAssocID="{B5CCDD8B-FC74-4449-A6C4-AE1EE95D10FB}" presName="vertThree" presStyleCnt="0"/>
      <dgm:spPr/>
    </dgm:pt>
    <dgm:pt modelId="{B16DC942-FBD3-493D-8BB5-1546DB4F6A46}" type="pres">
      <dgm:prSet presAssocID="{B5CCDD8B-FC74-4449-A6C4-AE1EE95D10FB}" presName="txThree" presStyleLbl="node3" presStyleIdx="7" presStyleCnt="14">
        <dgm:presLayoutVars>
          <dgm:chPref val="3"/>
        </dgm:presLayoutVars>
      </dgm:prSet>
      <dgm:spPr>
        <a:prstGeom prst="roundRect">
          <a:avLst>
            <a:gd name="adj" fmla="val 10000"/>
          </a:avLst>
        </a:prstGeom>
      </dgm:spPr>
      <dgm:t>
        <a:bodyPr/>
        <a:lstStyle/>
        <a:p>
          <a:endParaRPr lang="en-US"/>
        </a:p>
      </dgm:t>
    </dgm:pt>
    <dgm:pt modelId="{36ACCBFF-47BA-4B7B-9506-C34BAF3A5086}" type="pres">
      <dgm:prSet presAssocID="{B5CCDD8B-FC74-4449-A6C4-AE1EE95D10FB}" presName="horzThree" presStyleCnt="0"/>
      <dgm:spPr/>
    </dgm:pt>
    <dgm:pt modelId="{31EA1DDD-705A-4ECA-B118-F43165897157}" type="pres">
      <dgm:prSet presAssocID="{1305D0CA-6C1D-4CC7-8102-C8936A6411C0}" presName="sibSpaceThree" presStyleCnt="0"/>
      <dgm:spPr/>
    </dgm:pt>
    <dgm:pt modelId="{A3A0AAF3-E6AC-44B5-996B-63CD39F4B9A1}" type="pres">
      <dgm:prSet presAssocID="{71D04F8E-BF58-4724-A086-E9FA378F94A9}" presName="vertThree" presStyleCnt="0"/>
      <dgm:spPr/>
    </dgm:pt>
    <dgm:pt modelId="{1E59F0C6-1250-4508-985F-398145FC6B04}" type="pres">
      <dgm:prSet presAssocID="{71D04F8E-BF58-4724-A086-E9FA378F94A9}" presName="txThree" presStyleLbl="node3" presStyleIdx="8" presStyleCnt="14">
        <dgm:presLayoutVars>
          <dgm:chPref val="3"/>
        </dgm:presLayoutVars>
      </dgm:prSet>
      <dgm:spPr>
        <a:prstGeom prst="roundRect">
          <a:avLst>
            <a:gd name="adj" fmla="val 10000"/>
          </a:avLst>
        </a:prstGeom>
      </dgm:spPr>
      <dgm:t>
        <a:bodyPr/>
        <a:lstStyle/>
        <a:p>
          <a:endParaRPr lang="en-US"/>
        </a:p>
      </dgm:t>
    </dgm:pt>
    <dgm:pt modelId="{F5DB9953-AD3B-4073-AA4D-43AE92FDFD28}" type="pres">
      <dgm:prSet presAssocID="{71D04F8E-BF58-4724-A086-E9FA378F94A9}" presName="horzThree" presStyleCnt="0"/>
      <dgm:spPr/>
    </dgm:pt>
    <dgm:pt modelId="{157299A9-0BC8-4807-863D-2B3E14D0412D}" type="pres">
      <dgm:prSet presAssocID="{43678F31-B60E-4973-AD91-803211A79E49}" presName="sibSpaceThree" presStyleCnt="0"/>
      <dgm:spPr/>
    </dgm:pt>
    <dgm:pt modelId="{AF908929-6902-44DA-AAE5-B42BCE93ED35}" type="pres">
      <dgm:prSet presAssocID="{B0295E24-C12C-44E8-A1AA-81E139E8C686}" presName="vertThree" presStyleCnt="0"/>
      <dgm:spPr/>
    </dgm:pt>
    <dgm:pt modelId="{DF50857C-7BAD-4B02-A4D8-124ED847A302}" type="pres">
      <dgm:prSet presAssocID="{B0295E24-C12C-44E8-A1AA-81E139E8C686}" presName="txThree" presStyleLbl="node3" presStyleIdx="9" presStyleCnt="14">
        <dgm:presLayoutVars>
          <dgm:chPref val="3"/>
        </dgm:presLayoutVars>
      </dgm:prSet>
      <dgm:spPr>
        <a:prstGeom prst="roundRect">
          <a:avLst>
            <a:gd name="adj" fmla="val 10000"/>
          </a:avLst>
        </a:prstGeom>
      </dgm:spPr>
      <dgm:t>
        <a:bodyPr/>
        <a:lstStyle/>
        <a:p>
          <a:endParaRPr lang="en-US"/>
        </a:p>
      </dgm:t>
    </dgm:pt>
    <dgm:pt modelId="{781D93DF-1750-40CF-AC07-9E32DC61E98B}" type="pres">
      <dgm:prSet presAssocID="{B0295E24-C12C-44E8-A1AA-81E139E8C686}" presName="horzThree" presStyleCnt="0"/>
      <dgm:spPr/>
    </dgm:pt>
    <dgm:pt modelId="{C716C8AE-3A6F-4822-9D81-12E0BB5594A1}" type="pres">
      <dgm:prSet presAssocID="{08938B07-AA6A-4BCA-8EF1-015571AE360F}" presName="sibSpaceThree" presStyleCnt="0"/>
      <dgm:spPr/>
    </dgm:pt>
    <dgm:pt modelId="{3CF73C25-2EC9-422F-B7FE-AAA1AA19A37D}" type="pres">
      <dgm:prSet presAssocID="{E1B40A93-19AB-49DF-A670-4FA216E99E9E}" presName="vertThree" presStyleCnt="0"/>
      <dgm:spPr/>
    </dgm:pt>
    <dgm:pt modelId="{AC7CE723-C373-48E7-9DB5-D9191F379A86}" type="pres">
      <dgm:prSet presAssocID="{E1B40A93-19AB-49DF-A670-4FA216E99E9E}" presName="txThree" presStyleLbl="node3" presStyleIdx="10" presStyleCnt="14">
        <dgm:presLayoutVars>
          <dgm:chPref val="3"/>
        </dgm:presLayoutVars>
      </dgm:prSet>
      <dgm:spPr>
        <a:prstGeom prst="roundRect">
          <a:avLst>
            <a:gd name="adj" fmla="val 10000"/>
          </a:avLst>
        </a:prstGeom>
      </dgm:spPr>
      <dgm:t>
        <a:bodyPr/>
        <a:lstStyle/>
        <a:p>
          <a:endParaRPr lang="en-US"/>
        </a:p>
      </dgm:t>
    </dgm:pt>
    <dgm:pt modelId="{0E3B802D-C772-4C29-B0FA-4E7A9A2487E4}" type="pres">
      <dgm:prSet presAssocID="{E1B40A93-19AB-49DF-A670-4FA216E99E9E}" presName="horzThree" presStyleCnt="0"/>
      <dgm:spPr/>
    </dgm:pt>
    <dgm:pt modelId="{DB8213A0-DC53-4648-92BC-6D846E7D6193}" type="pres">
      <dgm:prSet presAssocID="{89EE1E44-96F7-4122-B1C4-E354B53F37F6}" presName="sibSpaceThree" presStyleCnt="0"/>
      <dgm:spPr/>
    </dgm:pt>
    <dgm:pt modelId="{3396783D-7BAA-4357-B513-9BAE5E1B7880}" type="pres">
      <dgm:prSet presAssocID="{CF62263B-AC40-4C2E-AF55-E373E63BA1B5}" presName="vertThree" presStyleCnt="0"/>
      <dgm:spPr/>
    </dgm:pt>
    <dgm:pt modelId="{46E4D9A1-3176-43A4-85E6-FC1242530567}" type="pres">
      <dgm:prSet presAssocID="{CF62263B-AC40-4C2E-AF55-E373E63BA1B5}" presName="txThree" presStyleLbl="node3" presStyleIdx="11" presStyleCnt="14">
        <dgm:presLayoutVars>
          <dgm:chPref val="3"/>
        </dgm:presLayoutVars>
      </dgm:prSet>
      <dgm:spPr>
        <a:prstGeom prst="roundRect">
          <a:avLst>
            <a:gd name="adj" fmla="val 10000"/>
          </a:avLst>
        </a:prstGeom>
      </dgm:spPr>
      <dgm:t>
        <a:bodyPr/>
        <a:lstStyle/>
        <a:p>
          <a:endParaRPr lang="en-US"/>
        </a:p>
      </dgm:t>
    </dgm:pt>
    <dgm:pt modelId="{EC01A7A7-C310-4CCA-BAD0-417F1A46B4CB}" type="pres">
      <dgm:prSet presAssocID="{CF62263B-AC40-4C2E-AF55-E373E63BA1B5}" presName="horzThree" presStyleCnt="0"/>
      <dgm:spPr/>
    </dgm:pt>
    <dgm:pt modelId="{C5236776-77CC-4E06-84A5-C512CEFF0B1B}" type="pres">
      <dgm:prSet presAssocID="{E1E98E4E-AC97-4B6C-8D26-86529E65ECAE}" presName="sibSpaceThree" presStyleCnt="0"/>
      <dgm:spPr/>
    </dgm:pt>
    <dgm:pt modelId="{87631E57-4A2D-4C4C-96FF-2B3166F591AB}" type="pres">
      <dgm:prSet presAssocID="{FCC54787-A8A5-4ED0-9C44-DCA661B7E70A}" presName="vertThree" presStyleCnt="0"/>
      <dgm:spPr/>
    </dgm:pt>
    <dgm:pt modelId="{641D1ABE-D6AD-4DF0-B338-9F9A3F75D0CE}" type="pres">
      <dgm:prSet presAssocID="{FCC54787-A8A5-4ED0-9C44-DCA661B7E70A}" presName="txThree" presStyleLbl="node3" presStyleIdx="12" presStyleCnt="14">
        <dgm:presLayoutVars>
          <dgm:chPref val="3"/>
        </dgm:presLayoutVars>
      </dgm:prSet>
      <dgm:spPr>
        <a:prstGeom prst="roundRect">
          <a:avLst>
            <a:gd name="adj" fmla="val 10000"/>
          </a:avLst>
        </a:prstGeom>
      </dgm:spPr>
      <dgm:t>
        <a:bodyPr/>
        <a:lstStyle/>
        <a:p>
          <a:endParaRPr lang="en-US"/>
        </a:p>
      </dgm:t>
    </dgm:pt>
    <dgm:pt modelId="{8D84B37D-9C27-4F9C-A260-28D3C5720AAD}" type="pres">
      <dgm:prSet presAssocID="{FCC54787-A8A5-4ED0-9C44-DCA661B7E70A}" presName="horzThree" presStyleCnt="0"/>
      <dgm:spPr/>
    </dgm:pt>
    <dgm:pt modelId="{10EC4C2B-4422-4E2E-8F4E-0601F27776E0}" type="pres">
      <dgm:prSet presAssocID="{CBDBB7BE-0A92-47EC-A9C5-C6EE7E76A9ED}" presName="sibSpaceThree" presStyleCnt="0"/>
      <dgm:spPr/>
    </dgm:pt>
    <dgm:pt modelId="{379DF506-BB49-4C2F-9F37-9F79EE47FDC2}" type="pres">
      <dgm:prSet presAssocID="{A0902E7D-F490-4471-BBF9-8AE9A1718076}" presName="vertThree" presStyleCnt="0"/>
      <dgm:spPr/>
    </dgm:pt>
    <dgm:pt modelId="{8A6F70EB-27B4-498A-8E23-E74FEB0DE387}" type="pres">
      <dgm:prSet presAssocID="{A0902E7D-F490-4471-BBF9-8AE9A1718076}" presName="txThree" presStyleLbl="node3" presStyleIdx="13" presStyleCnt="14">
        <dgm:presLayoutVars>
          <dgm:chPref val="3"/>
        </dgm:presLayoutVars>
      </dgm:prSet>
      <dgm:spPr>
        <a:prstGeom prst="roundRect">
          <a:avLst>
            <a:gd name="adj" fmla="val 10000"/>
          </a:avLst>
        </a:prstGeom>
      </dgm:spPr>
      <dgm:t>
        <a:bodyPr/>
        <a:lstStyle/>
        <a:p>
          <a:endParaRPr lang="en-US"/>
        </a:p>
      </dgm:t>
    </dgm:pt>
    <dgm:pt modelId="{0ED3A616-A115-487A-B5D0-9ECBC43DF298}" type="pres">
      <dgm:prSet presAssocID="{A0902E7D-F490-4471-BBF9-8AE9A1718076}" presName="horzThree" presStyleCnt="0"/>
      <dgm:spPr/>
    </dgm:pt>
  </dgm:ptLst>
  <dgm:cxnLst>
    <dgm:cxn modelId="{0E1B74E6-5CB5-4F10-ACEC-BE78403E97F5}" type="presOf" srcId="{71D04F8E-BF58-4724-A086-E9FA378F94A9}" destId="{1E59F0C6-1250-4508-985F-398145FC6B04}" srcOrd="0" destOrd="0" presId="urn:microsoft.com/office/officeart/2005/8/layout/hierarchy4"/>
    <dgm:cxn modelId="{6FF9CCB6-BD20-4CFF-970D-D6D991986177}" type="presOf" srcId="{B5CCDD8B-FC74-4449-A6C4-AE1EE95D10FB}" destId="{B16DC942-FBD3-493D-8BB5-1546DB4F6A46}" srcOrd="0" destOrd="0" presId="urn:microsoft.com/office/officeart/2005/8/layout/hierarchy4"/>
    <dgm:cxn modelId="{A99D3657-DBF6-46E4-B40F-F90172C9C3C9}" srcId="{C95CFFFC-7BAB-471D-AD57-E8B1AD48F67F}" destId="{FCC54787-A8A5-4ED0-9C44-DCA661B7E70A}" srcOrd="12" destOrd="0" parTransId="{639EC182-C11A-4029-8B93-7E0FAB5768A6}" sibTransId="{CBDBB7BE-0A92-47EC-A9C5-C6EE7E76A9ED}"/>
    <dgm:cxn modelId="{BEB4F11D-867A-4FAB-AC0D-18A3656A4A8C}" type="presOf" srcId="{E1B40A93-19AB-49DF-A670-4FA216E99E9E}" destId="{AC7CE723-C373-48E7-9DB5-D9191F379A86}" srcOrd="0" destOrd="0" presId="urn:microsoft.com/office/officeart/2005/8/layout/hierarchy4"/>
    <dgm:cxn modelId="{D49C8A82-7903-4F20-A28B-3F40DAF6C6DC}" srcId="{C95CFFFC-7BAB-471D-AD57-E8B1AD48F67F}" destId="{B0295E24-C12C-44E8-A1AA-81E139E8C686}" srcOrd="9" destOrd="0" parTransId="{7A5B7810-9249-4C8A-9BBF-10F254A4B485}" sibTransId="{08938B07-AA6A-4BCA-8EF1-015571AE360F}"/>
    <dgm:cxn modelId="{1F120218-FB3A-4A35-B918-43773A636139}" type="presOf" srcId="{B2FE1027-6E85-41C8-9A4C-E420DCBC52A7}" destId="{C5167C67-47E1-40A4-BEBE-FE2E97251587}" srcOrd="0" destOrd="0" presId="urn:microsoft.com/office/officeart/2005/8/layout/hierarchy4"/>
    <dgm:cxn modelId="{53AD8036-D252-4EC0-9031-DB7CE613AFC5}" type="presOf" srcId="{5E82DEDC-9068-45C1-B7F6-A99C0874467C}" destId="{82A7DFC0-2659-4EB1-AE8C-10B820A79A75}" srcOrd="0" destOrd="0" presId="urn:microsoft.com/office/officeart/2005/8/layout/hierarchy4"/>
    <dgm:cxn modelId="{8ED8C993-9EE1-4EBE-8847-B1051E0E5ED4}" type="presOf" srcId="{A0902E7D-F490-4471-BBF9-8AE9A1718076}" destId="{8A6F70EB-27B4-498A-8E23-E74FEB0DE387}" srcOrd="0" destOrd="0" presId="urn:microsoft.com/office/officeart/2005/8/layout/hierarchy4"/>
    <dgm:cxn modelId="{8A2B0D61-9660-4FD9-8308-B4809F531481}" type="presOf" srcId="{115BFA12-3E27-42AC-BF96-CFD5284DFCD9}" destId="{1310CA2D-92B0-429D-9BF5-B01897562CFE}" srcOrd="0" destOrd="0" presId="urn:microsoft.com/office/officeart/2005/8/layout/hierarchy4"/>
    <dgm:cxn modelId="{8A9CB9F9-00B7-4C6B-A52B-DAB8FE3B7164}" type="presOf" srcId="{B0295E24-C12C-44E8-A1AA-81E139E8C686}" destId="{DF50857C-7BAD-4B02-A4D8-124ED847A302}" srcOrd="0" destOrd="0" presId="urn:microsoft.com/office/officeart/2005/8/layout/hierarchy4"/>
    <dgm:cxn modelId="{FD8E70FC-6330-49D9-AB7B-37C63D88510C}" type="presOf" srcId="{174E7D08-880A-400C-BA20-3B667022FD34}" destId="{1E148C46-ACC1-4792-B37F-63750643FA1A}" srcOrd="0" destOrd="0" presId="urn:microsoft.com/office/officeart/2005/8/layout/hierarchy4"/>
    <dgm:cxn modelId="{D13628B0-D068-43BE-8DB4-D2D51E90EC39}" srcId="{5A245CDB-A4CC-4199-AECB-6901E56E8E46}" destId="{C95CFFFC-7BAB-471D-AD57-E8B1AD48F67F}" srcOrd="0" destOrd="0" parTransId="{E6497C19-BF58-485E-BCF6-FE1E89D14420}" sibTransId="{0F55AB7D-2025-4D24-A81B-1FF586E20B02}"/>
    <dgm:cxn modelId="{385FCF19-75A7-4BFC-B852-C5E947A1C805}" srcId="{5E82DEDC-9068-45C1-B7F6-A99C0874467C}" destId="{5A245CDB-A4CC-4199-AECB-6901E56E8E46}" srcOrd="0" destOrd="0" parTransId="{7EB04A94-2209-4CF5-A713-CCBB160D3930}" sibTransId="{511F169A-0CB9-48C0-B69A-4451E700F836}"/>
    <dgm:cxn modelId="{F60BB2C6-DA2F-469D-80C8-F423EED834FC}" type="presOf" srcId="{0CF48BD0-D5F1-4B6F-8858-AF8418D6911D}" destId="{EAEDB256-52C4-4E72-98E0-BF8BEF9CBF16}" srcOrd="0" destOrd="0" presId="urn:microsoft.com/office/officeart/2005/8/layout/hierarchy4"/>
    <dgm:cxn modelId="{34BFEB77-783F-44B4-8ABB-F01626B0B0CE}" srcId="{C95CFFFC-7BAB-471D-AD57-E8B1AD48F67F}" destId="{B2FE1027-6E85-41C8-9A4C-E420DCBC52A7}" srcOrd="6" destOrd="0" parTransId="{F207EFD8-D533-43C4-87F1-D6A3ADE62B83}" sibTransId="{33858E58-4122-42DC-9867-732D6D01710F}"/>
    <dgm:cxn modelId="{A9A2E2BF-2EBA-42EA-9ED0-F207AEE14184}" type="presOf" srcId="{D767E1ED-1E1B-4B46-B813-FA19FBF83379}" destId="{B7224589-3D84-4F26-B38F-F65CF9D69FE3}" srcOrd="0" destOrd="0" presId="urn:microsoft.com/office/officeart/2005/8/layout/hierarchy4"/>
    <dgm:cxn modelId="{5DFDB74A-F18A-411B-9095-7FC06B28A86E}" srcId="{C95CFFFC-7BAB-471D-AD57-E8B1AD48F67F}" destId="{E1B40A93-19AB-49DF-A670-4FA216E99E9E}" srcOrd="10" destOrd="0" parTransId="{EE75EC45-B608-4415-98C5-B3379DE171BD}" sibTransId="{89EE1E44-96F7-4122-B1C4-E354B53F37F6}"/>
    <dgm:cxn modelId="{95D4A454-C02B-49B9-BAAF-E254ECB3A69A}" srcId="{C95CFFFC-7BAB-471D-AD57-E8B1AD48F67F}" destId="{B5CCDD8B-FC74-4449-A6C4-AE1EE95D10FB}" srcOrd="7" destOrd="0" parTransId="{05D17C0D-84AD-49BF-B370-44FE2124E299}" sibTransId="{1305D0CA-6C1D-4CC7-8102-C8936A6411C0}"/>
    <dgm:cxn modelId="{59AFF601-299F-4C13-AC81-78073CA5C67F}" type="presOf" srcId="{675A6E7C-DEB5-41B6-B6EA-9864FEF7DAFC}" destId="{DA047933-D13A-4FC2-82C0-447337779992}" srcOrd="0" destOrd="0" presId="urn:microsoft.com/office/officeart/2005/8/layout/hierarchy4"/>
    <dgm:cxn modelId="{4B8DEBD7-72E2-4712-AFCA-897CB44AE3DC}" type="presOf" srcId="{5C63D56C-24BB-41C1-B380-8365321B5833}" destId="{897B20DD-66A0-4F0F-A77B-FBF79348313E}" srcOrd="0" destOrd="0" presId="urn:microsoft.com/office/officeart/2005/8/layout/hierarchy4"/>
    <dgm:cxn modelId="{553F1B01-BEBA-452E-8131-10CC8F234C4D}" srcId="{C95CFFFC-7BAB-471D-AD57-E8B1AD48F67F}" destId="{0CF48BD0-D5F1-4B6F-8858-AF8418D6911D}" srcOrd="4" destOrd="0" parTransId="{2FB7C4B9-6DAC-4AC3-919B-FEA23A8EA9EF}" sibTransId="{0ED67663-10E4-4AA4-BE17-6931FE196688}"/>
    <dgm:cxn modelId="{4DA38B98-3908-4042-AE9F-8B7B6C79B46D}" type="presOf" srcId="{CF62263B-AC40-4C2E-AF55-E373E63BA1B5}" destId="{46E4D9A1-3176-43A4-85E6-FC1242530567}" srcOrd="0" destOrd="0" presId="urn:microsoft.com/office/officeart/2005/8/layout/hierarchy4"/>
    <dgm:cxn modelId="{1C136AE1-1EEF-4421-A1D1-BC66BB568120}" type="presOf" srcId="{FCC54787-A8A5-4ED0-9C44-DCA661B7E70A}" destId="{641D1ABE-D6AD-4DF0-B338-9F9A3F75D0CE}" srcOrd="0" destOrd="0" presId="urn:microsoft.com/office/officeart/2005/8/layout/hierarchy4"/>
    <dgm:cxn modelId="{F1965135-D79D-4308-8485-F37F651297F2}" srcId="{C95CFFFC-7BAB-471D-AD57-E8B1AD48F67F}" destId="{5C63D56C-24BB-41C1-B380-8365321B5833}" srcOrd="5" destOrd="0" parTransId="{107AEE38-BDD6-4766-984F-BFB74FAE9707}" sibTransId="{544CC2A8-3F17-41F8-8096-CFF2A44E41E9}"/>
    <dgm:cxn modelId="{185BE467-E63B-4408-A1D3-EDFE3DBA812A}" srcId="{C95CFFFC-7BAB-471D-AD57-E8B1AD48F67F}" destId="{A0902E7D-F490-4471-BBF9-8AE9A1718076}" srcOrd="13" destOrd="0" parTransId="{AAF9A447-C050-4CCC-97A7-A32F74160BB6}" sibTransId="{0B8DCFF7-FE61-4AA2-935A-FEECACC54769}"/>
    <dgm:cxn modelId="{6DC500A6-DBB4-4159-8443-5C1EA77A0A0D}" srcId="{C95CFFFC-7BAB-471D-AD57-E8B1AD48F67F}" destId="{174E7D08-880A-400C-BA20-3B667022FD34}" srcOrd="1" destOrd="0" parTransId="{D9AB2B17-773B-4C16-B3D6-BB0EE14F150F}" sibTransId="{BFBF7DEC-8C31-4149-BBF2-6E0ABC809E13}"/>
    <dgm:cxn modelId="{77072379-AD79-4170-B2C1-410B82479F6B}" type="presOf" srcId="{5A245CDB-A4CC-4199-AECB-6901E56E8E46}" destId="{CC5E8D77-A450-48C2-8A88-CD223B4541FB}" srcOrd="0" destOrd="0" presId="urn:microsoft.com/office/officeart/2005/8/layout/hierarchy4"/>
    <dgm:cxn modelId="{289819E4-1300-4D3B-AD96-2E3D02ADECE8}" srcId="{C95CFFFC-7BAB-471D-AD57-E8B1AD48F67F}" destId="{675A6E7C-DEB5-41B6-B6EA-9864FEF7DAFC}" srcOrd="3" destOrd="0" parTransId="{16846935-2905-43EA-9F5D-8975EA56DDEB}" sibTransId="{A82CDB7E-779E-4AE5-AD5A-7AD1FDDDB8CD}"/>
    <dgm:cxn modelId="{7774AA85-A667-403D-9BB6-BD2EFA470E85}" srcId="{C95CFFFC-7BAB-471D-AD57-E8B1AD48F67F}" destId="{D767E1ED-1E1B-4B46-B813-FA19FBF83379}" srcOrd="2" destOrd="0" parTransId="{50973A03-FF97-417F-ABCF-39BF49CC7821}" sibTransId="{AE442838-4B8A-4AFE-9526-D09B68534943}"/>
    <dgm:cxn modelId="{69C4138F-4003-428C-B60C-8317E1A83554}" srcId="{C95CFFFC-7BAB-471D-AD57-E8B1AD48F67F}" destId="{71D04F8E-BF58-4724-A086-E9FA378F94A9}" srcOrd="8" destOrd="0" parTransId="{E158F2CD-2C13-4D0E-8A0B-0947BFC49B39}" sibTransId="{43678F31-B60E-4973-AD91-803211A79E49}"/>
    <dgm:cxn modelId="{B728852C-ADC5-4400-89C0-65B7012D0438}" type="presOf" srcId="{C95CFFFC-7BAB-471D-AD57-E8B1AD48F67F}" destId="{B2BCDAB2-FFE4-478F-8E30-EC5D46553CCE}" srcOrd="0" destOrd="0" presId="urn:microsoft.com/office/officeart/2005/8/layout/hierarchy4"/>
    <dgm:cxn modelId="{954B135A-2C9A-4A7F-9EAF-BEF816725647}" srcId="{C95CFFFC-7BAB-471D-AD57-E8B1AD48F67F}" destId="{115BFA12-3E27-42AC-BF96-CFD5284DFCD9}" srcOrd="0" destOrd="0" parTransId="{5E1FC6EE-D18A-4A00-B4A2-F883630B05D5}" sibTransId="{04AA2EE3-DB9C-45D6-ACC2-2E48977A2797}"/>
    <dgm:cxn modelId="{C03591FC-93F0-46E9-A7FD-0F0EF9F17C91}" srcId="{C95CFFFC-7BAB-471D-AD57-E8B1AD48F67F}" destId="{CF62263B-AC40-4C2E-AF55-E373E63BA1B5}" srcOrd="11" destOrd="0" parTransId="{8D4C8D3D-BE30-49F2-9520-4CDF78540225}" sibTransId="{E1E98E4E-AC97-4B6C-8D26-86529E65ECAE}"/>
    <dgm:cxn modelId="{C227CE67-27DC-4BAB-8116-8CE2386BFFAF}" type="presParOf" srcId="{82A7DFC0-2659-4EB1-AE8C-10B820A79A75}" destId="{878559F7-1EF3-459C-B796-F5DB45EF90A4}" srcOrd="0" destOrd="0" presId="urn:microsoft.com/office/officeart/2005/8/layout/hierarchy4"/>
    <dgm:cxn modelId="{0257F129-CEA5-4835-BCE7-DE7B442E5020}" type="presParOf" srcId="{878559F7-1EF3-459C-B796-F5DB45EF90A4}" destId="{CC5E8D77-A450-48C2-8A88-CD223B4541FB}" srcOrd="0" destOrd="0" presId="urn:microsoft.com/office/officeart/2005/8/layout/hierarchy4"/>
    <dgm:cxn modelId="{866E4277-0549-44D1-A7D3-406FDF5DAD24}" type="presParOf" srcId="{878559F7-1EF3-459C-B796-F5DB45EF90A4}" destId="{3A540078-9FD2-4274-A421-2162FD130B0B}" srcOrd="1" destOrd="0" presId="urn:microsoft.com/office/officeart/2005/8/layout/hierarchy4"/>
    <dgm:cxn modelId="{1F1BD042-C557-47A6-AAB9-554CAFF747D1}" type="presParOf" srcId="{878559F7-1EF3-459C-B796-F5DB45EF90A4}" destId="{75ADFA90-4484-4A3C-9C5F-E3BF0AC3E36C}" srcOrd="2" destOrd="0" presId="urn:microsoft.com/office/officeart/2005/8/layout/hierarchy4"/>
    <dgm:cxn modelId="{BFE33E8B-04AC-4EDD-B510-688B3FC4C0C3}" type="presParOf" srcId="{75ADFA90-4484-4A3C-9C5F-E3BF0AC3E36C}" destId="{E2A21602-BD6A-46CB-BE10-DB6C89C42D43}" srcOrd="0" destOrd="0" presId="urn:microsoft.com/office/officeart/2005/8/layout/hierarchy4"/>
    <dgm:cxn modelId="{FF6BD07B-4AEA-421E-8D2C-61E927A964E6}" type="presParOf" srcId="{E2A21602-BD6A-46CB-BE10-DB6C89C42D43}" destId="{B2BCDAB2-FFE4-478F-8E30-EC5D46553CCE}" srcOrd="0" destOrd="0" presId="urn:microsoft.com/office/officeart/2005/8/layout/hierarchy4"/>
    <dgm:cxn modelId="{0F8543C0-2109-4DB7-AD43-990355E93277}" type="presParOf" srcId="{E2A21602-BD6A-46CB-BE10-DB6C89C42D43}" destId="{73370E9B-187B-41B4-B0AC-EFEA393F3DE9}" srcOrd="1" destOrd="0" presId="urn:microsoft.com/office/officeart/2005/8/layout/hierarchy4"/>
    <dgm:cxn modelId="{710C5D25-E679-4DE0-AED6-64EC26309B1D}" type="presParOf" srcId="{E2A21602-BD6A-46CB-BE10-DB6C89C42D43}" destId="{DA6BEDEE-3EDD-4447-B2AB-BF47A2AF54FE}" srcOrd="2" destOrd="0" presId="urn:microsoft.com/office/officeart/2005/8/layout/hierarchy4"/>
    <dgm:cxn modelId="{19C83004-EBB1-4245-BE91-E3EB886772CA}" type="presParOf" srcId="{DA6BEDEE-3EDD-4447-B2AB-BF47A2AF54FE}" destId="{891E7E58-0617-4C1D-A966-8CCB2E80CEAE}" srcOrd="0" destOrd="0" presId="urn:microsoft.com/office/officeart/2005/8/layout/hierarchy4"/>
    <dgm:cxn modelId="{45BBAC32-24BE-46AA-BD67-CB24E196B800}" type="presParOf" srcId="{891E7E58-0617-4C1D-A966-8CCB2E80CEAE}" destId="{1310CA2D-92B0-429D-9BF5-B01897562CFE}" srcOrd="0" destOrd="0" presId="urn:microsoft.com/office/officeart/2005/8/layout/hierarchy4"/>
    <dgm:cxn modelId="{BF46E20D-B3F0-4196-B81F-E43F14C6FA35}" type="presParOf" srcId="{891E7E58-0617-4C1D-A966-8CCB2E80CEAE}" destId="{D393C169-FBA8-4EE3-BBBE-84AF0A0469C0}" srcOrd="1" destOrd="0" presId="urn:microsoft.com/office/officeart/2005/8/layout/hierarchy4"/>
    <dgm:cxn modelId="{3FFB30A5-533C-4125-8FDA-403D0BB3B866}" type="presParOf" srcId="{DA6BEDEE-3EDD-4447-B2AB-BF47A2AF54FE}" destId="{7296D6AF-E084-4F1C-BF24-82802F78C234}" srcOrd="1" destOrd="0" presId="urn:microsoft.com/office/officeart/2005/8/layout/hierarchy4"/>
    <dgm:cxn modelId="{B79C936D-D616-4462-9661-F417089F9438}" type="presParOf" srcId="{DA6BEDEE-3EDD-4447-B2AB-BF47A2AF54FE}" destId="{CA2CC81A-AEA7-4046-9D40-EC3EF7162CEA}" srcOrd="2" destOrd="0" presId="urn:microsoft.com/office/officeart/2005/8/layout/hierarchy4"/>
    <dgm:cxn modelId="{1FFA6BBC-9E6B-411E-8D2C-B52DDBFC1CB6}" type="presParOf" srcId="{CA2CC81A-AEA7-4046-9D40-EC3EF7162CEA}" destId="{1E148C46-ACC1-4792-B37F-63750643FA1A}" srcOrd="0" destOrd="0" presId="urn:microsoft.com/office/officeart/2005/8/layout/hierarchy4"/>
    <dgm:cxn modelId="{D7969173-A406-40E6-848E-467BA10A6A07}" type="presParOf" srcId="{CA2CC81A-AEA7-4046-9D40-EC3EF7162CEA}" destId="{3E9DBC6A-2AE2-4D6A-908F-3CC6836A5D55}" srcOrd="1" destOrd="0" presId="urn:microsoft.com/office/officeart/2005/8/layout/hierarchy4"/>
    <dgm:cxn modelId="{34141AF7-45DC-4BF4-BBFA-E72CB678CE21}" type="presParOf" srcId="{DA6BEDEE-3EDD-4447-B2AB-BF47A2AF54FE}" destId="{E6769709-020F-41BC-A77A-CCE480F15E5D}" srcOrd="3" destOrd="0" presId="urn:microsoft.com/office/officeart/2005/8/layout/hierarchy4"/>
    <dgm:cxn modelId="{88E187C6-EDB5-49E2-9B21-DD2C86C3E02F}" type="presParOf" srcId="{DA6BEDEE-3EDD-4447-B2AB-BF47A2AF54FE}" destId="{89572285-C7BE-462D-A32C-D39037B5E44D}" srcOrd="4" destOrd="0" presId="urn:microsoft.com/office/officeart/2005/8/layout/hierarchy4"/>
    <dgm:cxn modelId="{98938AE8-FBC2-4687-82CF-799ED4280C5E}" type="presParOf" srcId="{89572285-C7BE-462D-A32C-D39037B5E44D}" destId="{B7224589-3D84-4F26-B38F-F65CF9D69FE3}" srcOrd="0" destOrd="0" presId="urn:microsoft.com/office/officeart/2005/8/layout/hierarchy4"/>
    <dgm:cxn modelId="{27C0EDB2-871C-4D81-9A36-7D3FF8B484D7}" type="presParOf" srcId="{89572285-C7BE-462D-A32C-D39037B5E44D}" destId="{626B5DD3-ACD5-47D0-993A-7E868CB88D6D}" srcOrd="1" destOrd="0" presId="urn:microsoft.com/office/officeart/2005/8/layout/hierarchy4"/>
    <dgm:cxn modelId="{1DC95EA7-0722-49CF-AEC0-C1090866BD52}" type="presParOf" srcId="{DA6BEDEE-3EDD-4447-B2AB-BF47A2AF54FE}" destId="{CC643B64-5317-469D-B516-2284DF5298F6}" srcOrd="5" destOrd="0" presId="urn:microsoft.com/office/officeart/2005/8/layout/hierarchy4"/>
    <dgm:cxn modelId="{85A8FE70-44FF-4447-B67E-58C1C600B0B5}" type="presParOf" srcId="{DA6BEDEE-3EDD-4447-B2AB-BF47A2AF54FE}" destId="{8D8C4BC4-07B2-4F8A-A1EE-F0332A95BF5B}" srcOrd="6" destOrd="0" presId="urn:microsoft.com/office/officeart/2005/8/layout/hierarchy4"/>
    <dgm:cxn modelId="{18C31BB3-EA33-49C5-99D4-8657E9C2B230}" type="presParOf" srcId="{8D8C4BC4-07B2-4F8A-A1EE-F0332A95BF5B}" destId="{DA047933-D13A-4FC2-82C0-447337779992}" srcOrd="0" destOrd="0" presId="urn:microsoft.com/office/officeart/2005/8/layout/hierarchy4"/>
    <dgm:cxn modelId="{9B2AF8F2-EDDF-4056-8E7A-288DB00E77F3}" type="presParOf" srcId="{8D8C4BC4-07B2-4F8A-A1EE-F0332A95BF5B}" destId="{D7A0978C-B354-4C23-849B-171F24B4DDB5}" srcOrd="1" destOrd="0" presId="urn:microsoft.com/office/officeart/2005/8/layout/hierarchy4"/>
    <dgm:cxn modelId="{7CC20437-F5E7-4576-A8E9-FC7DE41AEF82}" type="presParOf" srcId="{DA6BEDEE-3EDD-4447-B2AB-BF47A2AF54FE}" destId="{36068045-1CA2-439F-89CA-D94572F571D0}" srcOrd="7" destOrd="0" presId="urn:microsoft.com/office/officeart/2005/8/layout/hierarchy4"/>
    <dgm:cxn modelId="{EC702F8F-14DE-42C0-B714-C8C2FE8BAF60}" type="presParOf" srcId="{DA6BEDEE-3EDD-4447-B2AB-BF47A2AF54FE}" destId="{0482124A-8118-4E8C-83A1-1E48273C2D6A}" srcOrd="8" destOrd="0" presId="urn:microsoft.com/office/officeart/2005/8/layout/hierarchy4"/>
    <dgm:cxn modelId="{9ED49A34-95A5-4C47-8937-DE0D0F7645A1}" type="presParOf" srcId="{0482124A-8118-4E8C-83A1-1E48273C2D6A}" destId="{EAEDB256-52C4-4E72-98E0-BF8BEF9CBF16}" srcOrd="0" destOrd="0" presId="urn:microsoft.com/office/officeart/2005/8/layout/hierarchy4"/>
    <dgm:cxn modelId="{9FFF81E5-F2AD-4358-9E0E-5EC8C2D88745}" type="presParOf" srcId="{0482124A-8118-4E8C-83A1-1E48273C2D6A}" destId="{E44C0DC8-DC01-4A16-A90F-6D36788E2A7F}" srcOrd="1" destOrd="0" presId="urn:microsoft.com/office/officeart/2005/8/layout/hierarchy4"/>
    <dgm:cxn modelId="{ACF4BEE4-08C3-4474-887F-CFCB5E0371BA}" type="presParOf" srcId="{DA6BEDEE-3EDD-4447-B2AB-BF47A2AF54FE}" destId="{319944BE-03A2-47E0-9AE3-A1C518E83D72}" srcOrd="9" destOrd="0" presId="urn:microsoft.com/office/officeart/2005/8/layout/hierarchy4"/>
    <dgm:cxn modelId="{0CA481A0-2F80-4665-8482-2CC95BC2E4DF}" type="presParOf" srcId="{DA6BEDEE-3EDD-4447-B2AB-BF47A2AF54FE}" destId="{958228B8-E7E2-4D25-8064-68ED274E9C05}" srcOrd="10" destOrd="0" presId="urn:microsoft.com/office/officeart/2005/8/layout/hierarchy4"/>
    <dgm:cxn modelId="{710AC63B-47F3-4EBE-889D-F2490C9BB585}" type="presParOf" srcId="{958228B8-E7E2-4D25-8064-68ED274E9C05}" destId="{897B20DD-66A0-4F0F-A77B-FBF79348313E}" srcOrd="0" destOrd="0" presId="urn:microsoft.com/office/officeart/2005/8/layout/hierarchy4"/>
    <dgm:cxn modelId="{AB9F5266-DB81-4CA5-A61B-4FAD23FB239F}" type="presParOf" srcId="{958228B8-E7E2-4D25-8064-68ED274E9C05}" destId="{71742C1C-9E05-4E02-A87C-6B8F5CCEF242}" srcOrd="1" destOrd="0" presId="urn:microsoft.com/office/officeart/2005/8/layout/hierarchy4"/>
    <dgm:cxn modelId="{8BC0881F-1A5D-4418-8940-92E4176B2D2B}" type="presParOf" srcId="{DA6BEDEE-3EDD-4447-B2AB-BF47A2AF54FE}" destId="{D333826E-67F9-4B90-890E-ACE28596BABA}" srcOrd="11" destOrd="0" presId="urn:microsoft.com/office/officeart/2005/8/layout/hierarchy4"/>
    <dgm:cxn modelId="{04052EB0-7469-45DB-922B-E85E2E805345}" type="presParOf" srcId="{DA6BEDEE-3EDD-4447-B2AB-BF47A2AF54FE}" destId="{9011DCAA-7DD2-456C-A869-CB23CFE248E8}" srcOrd="12" destOrd="0" presId="urn:microsoft.com/office/officeart/2005/8/layout/hierarchy4"/>
    <dgm:cxn modelId="{B7C51276-DD41-4CDB-9E51-6FBC0F555461}" type="presParOf" srcId="{9011DCAA-7DD2-456C-A869-CB23CFE248E8}" destId="{C5167C67-47E1-40A4-BEBE-FE2E97251587}" srcOrd="0" destOrd="0" presId="urn:microsoft.com/office/officeart/2005/8/layout/hierarchy4"/>
    <dgm:cxn modelId="{31029128-362E-40C6-AAA0-61B19659A2EF}" type="presParOf" srcId="{9011DCAA-7DD2-456C-A869-CB23CFE248E8}" destId="{2ECFCB68-B352-4FE1-B58A-D1DF84CFC078}" srcOrd="1" destOrd="0" presId="urn:microsoft.com/office/officeart/2005/8/layout/hierarchy4"/>
    <dgm:cxn modelId="{EBD277BA-250E-4111-AF43-4E021307937E}" type="presParOf" srcId="{DA6BEDEE-3EDD-4447-B2AB-BF47A2AF54FE}" destId="{01184F96-ED4F-4C19-ADC1-08C167C47F02}" srcOrd="13" destOrd="0" presId="urn:microsoft.com/office/officeart/2005/8/layout/hierarchy4"/>
    <dgm:cxn modelId="{A53D0232-1B72-4257-AD84-5897AF0896D5}" type="presParOf" srcId="{DA6BEDEE-3EDD-4447-B2AB-BF47A2AF54FE}" destId="{A8BA5F79-D231-405C-9CFF-2A44CC22205B}" srcOrd="14" destOrd="0" presId="urn:microsoft.com/office/officeart/2005/8/layout/hierarchy4"/>
    <dgm:cxn modelId="{29274861-8D0A-4ECA-BCE3-FA4C5B408D38}" type="presParOf" srcId="{A8BA5F79-D231-405C-9CFF-2A44CC22205B}" destId="{B16DC942-FBD3-493D-8BB5-1546DB4F6A46}" srcOrd="0" destOrd="0" presId="urn:microsoft.com/office/officeart/2005/8/layout/hierarchy4"/>
    <dgm:cxn modelId="{97921053-5F21-47F0-8E83-59B0D66AF650}" type="presParOf" srcId="{A8BA5F79-D231-405C-9CFF-2A44CC22205B}" destId="{36ACCBFF-47BA-4B7B-9506-C34BAF3A5086}" srcOrd="1" destOrd="0" presId="urn:microsoft.com/office/officeart/2005/8/layout/hierarchy4"/>
    <dgm:cxn modelId="{D31C7A2E-831E-4D78-A066-3746637A6845}" type="presParOf" srcId="{DA6BEDEE-3EDD-4447-B2AB-BF47A2AF54FE}" destId="{31EA1DDD-705A-4ECA-B118-F43165897157}" srcOrd="15" destOrd="0" presId="urn:microsoft.com/office/officeart/2005/8/layout/hierarchy4"/>
    <dgm:cxn modelId="{4039A872-B917-4D40-9C55-41CA15F9C57D}" type="presParOf" srcId="{DA6BEDEE-3EDD-4447-B2AB-BF47A2AF54FE}" destId="{A3A0AAF3-E6AC-44B5-996B-63CD39F4B9A1}" srcOrd="16" destOrd="0" presId="urn:microsoft.com/office/officeart/2005/8/layout/hierarchy4"/>
    <dgm:cxn modelId="{5647133C-1D02-4955-BB3A-E533AD4C8868}" type="presParOf" srcId="{A3A0AAF3-E6AC-44B5-996B-63CD39F4B9A1}" destId="{1E59F0C6-1250-4508-985F-398145FC6B04}" srcOrd="0" destOrd="0" presId="urn:microsoft.com/office/officeart/2005/8/layout/hierarchy4"/>
    <dgm:cxn modelId="{25CF54FF-1643-4D06-B7B2-F1330F131B0C}" type="presParOf" srcId="{A3A0AAF3-E6AC-44B5-996B-63CD39F4B9A1}" destId="{F5DB9953-AD3B-4073-AA4D-43AE92FDFD28}" srcOrd="1" destOrd="0" presId="urn:microsoft.com/office/officeart/2005/8/layout/hierarchy4"/>
    <dgm:cxn modelId="{86014AED-EC2C-48AC-B550-48B0909E3045}" type="presParOf" srcId="{DA6BEDEE-3EDD-4447-B2AB-BF47A2AF54FE}" destId="{157299A9-0BC8-4807-863D-2B3E14D0412D}" srcOrd="17" destOrd="0" presId="urn:microsoft.com/office/officeart/2005/8/layout/hierarchy4"/>
    <dgm:cxn modelId="{A07C109A-12CA-4133-BF7B-74420DF1A844}" type="presParOf" srcId="{DA6BEDEE-3EDD-4447-B2AB-BF47A2AF54FE}" destId="{AF908929-6902-44DA-AAE5-B42BCE93ED35}" srcOrd="18" destOrd="0" presId="urn:microsoft.com/office/officeart/2005/8/layout/hierarchy4"/>
    <dgm:cxn modelId="{B0881AD4-A164-4963-AB3A-AD67718D7A40}" type="presParOf" srcId="{AF908929-6902-44DA-AAE5-B42BCE93ED35}" destId="{DF50857C-7BAD-4B02-A4D8-124ED847A302}" srcOrd="0" destOrd="0" presId="urn:microsoft.com/office/officeart/2005/8/layout/hierarchy4"/>
    <dgm:cxn modelId="{488F0077-3E4F-4E30-A541-E7BF91B9E9D9}" type="presParOf" srcId="{AF908929-6902-44DA-AAE5-B42BCE93ED35}" destId="{781D93DF-1750-40CF-AC07-9E32DC61E98B}" srcOrd="1" destOrd="0" presId="urn:microsoft.com/office/officeart/2005/8/layout/hierarchy4"/>
    <dgm:cxn modelId="{31E4EBF1-BAD1-4CAC-A148-009BEB5C2142}" type="presParOf" srcId="{DA6BEDEE-3EDD-4447-B2AB-BF47A2AF54FE}" destId="{C716C8AE-3A6F-4822-9D81-12E0BB5594A1}" srcOrd="19" destOrd="0" presId="urn:microsoft.com/office/officeart/2005/8/layout/hierarchy4"/>
    <dgm:cxn modelId="{69FE1047-6221-432B-BBB4-160BB6E78240}" type="presParOf" srcId="{DA6BEDEE-3EDD-4447-B2AB-BF47A2AF54FE}" destId="{3CF73C25-2EC9-422F-B7FE-AAA1AA19A37D}" srcOrd="20" destOrd="0" presId="urn:microsoft.com/office/officeart/2005/8/layout/hierarchy4"/>
    <dgm:cxn modelId="{5418A6CA-A74A-41C6-B0AF-0F89F4AA7B4F}" type="presParOf" srcId="{3CF73C25-2EC9-422F-B7FE-AAA1AA19A37D}" destId="{AC7CE723-C373-48E7-9DB5-D9191F379A86}" srcOrd="0" destOrd="0" presId="urn:microsoft.com/office/officeart/2005/8/layout/hierarchy4"/>
    <dgm:cxn modelId="{4256CB86-423A-46D9-A691-0971135C671A}" type="presParOf" srcId="{3CF73C25-2EC9-422F-B7FE-AAA1AA19A37D}" destId="{0E3B802D-C772-4C29-B0FA-4E7A9A2487E4}" srcOrd="1" destOrd="0" presId="urn:microsoft.com/office/officeart/2005/8/layout/hierarchy4"/>
    <dgm:cxn modelId="{FA728E63-7C92-42F8-8F5F-AECC4D35ACA1}" type="presParOf" srcId="{DA6BEDEE-3EDD-4447-B2AB-BF47A2AF54FE}" destId="{DB8213A0-DC53-4648-92BC-6D846E7D6193}" srcOrd="21" destOrd="0" presId="urn:microsoft.com/office/officeart/2005/8/layout/hierarchy4"/>
    <dgm:cxn modelId="{F2B2ACA9-7DD9-4C91-9967-4AB04E77385B}" type="presParOf" srcId="{DA6BEDEE-3EDD-4447-B2AB-BF47A2AF54FE}" destId="{3396783D-7BAA-4357-B513-9BAE5E1B7880}" srcOrd="22" destOrd="0" presId="urn:microsoft.com/office/officeart/2005/8/layout/hierarchy4"/>
    <dgm:cxn modelId="{12A9DE1C-55CD-4933-BAD4-A93B2C6F9B21}" type="presParOf" srcId="{3396783D-7BAA-4357-B513-9BAE5E1B7880}" destId="{46E4D9A1-3176-43A4-85E6-FC1242530567}" srcOrd="0" destOrd="0" presId="urn:microsoft.com/office/officeart/2005/8/layout/hierarchy4"/>
    <dgm:cxn modelId="{4C87A495-C381-4734-AAB9-D5E29D27F05F}" type="presParOf" srcId="{3396783D-7BAA-4357-B513-9BAE5E1B7880}" destId="{EC01A7A7-C310-4CCA-BAD0-417F1A46B4CB}" srcOrd="1" destOrd="0" presId="urn:microsoft.com/office/officeart/2005/8/layout/hierarchy4"/>
    <dgm:cxn modelId="{A5215D23-67B9-4C3B-A758-7954BA8E54EA}" type="presParOf" srcId="{DA6BEDEE-3EDD-4447-B2AB-BF47A2AF54FE}" destId="{C5236776-77CC-4E06-84A5-C512CEFF0B1B}" srcOrd="23" destOrd="0" presId="urn:microsoft.com/office/officeart/2005/8/layout/hierarchy4"/>
    <dgm:cxn modelId="{98827956-2106-43DC-A5B1-18EB09594A55}" type="presParOf" srcId="{DA6BEDEE-3EDD-4447-B2AB-BF47A2AF54FE}" destId="{87631E57-4A2D-4C4C-96FF-2B3166F591AB}" srcOrd="24" destOrd="0" presId="urn:microsoft.com/office/officeart/2005/8/layout/hierarchy4"/>
    <dgm:cxn modelId="{29766843-7DB3-40CC-B278-11AB1008B4F1}" type="presParOf" srcId="{87631E57-4A2D-4C4C-96FF-2B3166F591AB}" destId="{641D1ABE-D6AD-4DF0-B338-9F9A3F75D0CE}" srcOrd="0" destOrd="0" presId="urn:microsoft.com/office/officeart/2005/8/layout/hierarchy4"/>
    <dgm:cxn modelId="{2802A67C-1D78-437F-8631-35F72E29A12F}" type="presParOf" srcId="{87631E57-4A2D-4C4C-96FF-2B3166F591AB}" destId="{8D84B37D-9C27-4F9C-A260-28D3C5720AAD}" srcOrd="1" destOrd="0" presId="urn:microsoft.com/office/officeart/2005/8/layout/hierarchy4"/>
    <dgm:cxn modelId="{7279E881-5F31-419D-84B6-C91C5994F8A3}" type="presParOf" srcId="{DA6BEDEE-3EDD-4447-B2AB-BF47A2AF54FE}" destId="{10EC4C2B-4422-4E2E-8F4E-0601F27776E0}" srcOrd="25" destOrd="0" presId="urn:microsoft.com/office/officeart/2005/8/layout/hierarchy4"/>
    <dgm:cxn modelId="{7C59658F-02EA-4AF1-B83A-BB9772558EB6}" type="presParOf" srcId="{DA6BEDEE-3EDD-4447-B2AB-BF47A2AF54FE}" destId="{379DF506-BB49-4C2F-9F37-9F79EE47FDC2}" srcOrd="26" destOrd="0" presId="urn:microsoft.com/office/officeart/2005/8/layout/hierarchy4"/>
    <dgm:cxn modelId="{47F03D06-2CEB-4E34-BFE2-1F7ADC67EFCE}" type="presParOf" srcId="{379DF506-BB49-4C2F-9F37-9F79EE47FDC2}" destId="{8A6F70EB-27B4-498A-8E23-E74FEB0DE387}" srcOrd="0" destOrd="0" presId="urn:microsoft.com/office/officeart/2005/8/layout/hierarchy4"/>
    <dgm:cxn modelId="{59C5B6FE-EECE-425B-BE33-79B682901D6F}" type="presParOf" srcId="{379DF506-BB49-4C2F-9F37-9F79EE47FDC2}" destId="{0ED3A616-A115-487A-B5D0-9ECBC43DF29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E3500-8585-404E-9D08-4140C13B54E2}"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E54C6F2A-497C-4674-BC4B-029E14196524}">
      <dgm:prSet phldrT="[Text]" custT="1"/>
      <dgm:spPr>
        <a:xfrm>
          <a:off x="656813" y="786351"/>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rtl="0"/>
          <a:r>
            <a:rPr lang="en-US" sz="1400" b="1" i="0" u="none" baseline="0" dirty="0" smtClean="0">
              <a:solidFill>
                <a:srgbClr val="000000">
                  <a:hueOff val="0"/>
                  <a:satOff val="0"/>
                  <a:lumOff val="0"/>
                  <a:alphaOff val="0"/>
                </a:srgbClr>
              </a:solidFill>
              <a:latin typeface="Tahoma"/>
              <a:ea typeface="+mn-ea"/>
              <a:cs typeface="+mn-cs"/>
            </a:rPr>
            <a:t>A1. Cross Site Scripting (XSS) </a:t>
          </a:r>
          <a:endParaRPr lang="en-US" sz="1400" b="1" dirty="0">
            <a:solidFill>
              <a:srgbClr val="000000">
                <a:hueOff val="0"/>
                <a:satOff val="0"/>
                <a:lumOff val="0"/>
                <a:alphaOff val="0"/>
              </a:srgbClr>
            </a:solidFill>
            <a:latin typeface="Tahoma"/>
            <a:ea typeface="+mn-ea"/>
            <a:cs typeface="+mn-cs"/>
          </a:endParaRPr>
        </a:p>
      </dgm:t>
    </dgm:pt>
    <dgm:pt modelId="{CA4A9E74-B7DE-465C-A042-3A04D18EA4AB}" type="parTrans" cxnId="{D44C6B98-9120-4017-A292-3533923FEF20}">
      <dgm:prSet/>
      <dgm:spPr>
        <a:xfrm rot="5400000">
          <a:off x="2485244" y="7010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6EF07664-D48C-4917-BFBD-08DB8C68251F}" type="sibTrans" cxnId="{D44C6B98-9120-4017-A292-3533923FEF20}">
      <dgm:prSet/>
      <dgm:spPr>
        <a:xfrm rot="5400000">
          <a:off x="2485244" y="1139855"/>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8E2A2579-89C7-4BEA-8BF4-1DF44F6F55E6}">
      <dgm:prSet custT="1"/>
      <dgm:spPr>
        <a:xfrm>
          <a:off x="656813" y="1225184"/>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A2. Injection Flaws </a:t>
          </a:r>
          <a:endParaRPr lang="en-US" sz="1400" b="1" dirty="0">
            <a:solidFill>
              <a:srgbClr val="000000">
                <a:hueOff val="0"/>
                <a:satOff val="0"/>
                <a:lumOff val="0"/>
                <a:alphaOff val="0"/>
              </a:srgbClr>
            </a:solidFill>
            <a:latin typeface="Tahoma"/>
            <a:ea typeface="+mn-ea"/>
            <a:cs typeface="+mn-cs"/>
          </a:endParaRPr>
        </a:p>
      </dgm:t>
    </dgm:pt>
    <dgm:pt modelId="{8EFDD2F4-4374-47C6-AC69-67CE4E2BB0BE}" type="parTrans" cxnId="{56A3B716-7735-4C12-8CBB-C458DBA21EDD}">
      <dgm:prSet/>
      <dgm:spPr/>
      <dgm:t>
        <a:bodyPr/>
        <a:lstStyle/>
        <a:p>
          <a:pPr algn="l"/>
          <a:endParaRPr lang="en-US" sz="2400" b="1"/>
        </a:p>
      </dgm:t>
    </dgm:pt>
    <dgm:pt modelId="{7CFC53EC-611C-44EB-B618-7875677B9893}" type="sibTrans" cxnId="{56A3B716-7735-4C12-8CBB-C458DBA21EDD}">
      <dgm:prSet/>
      <dgm:spPr>
        <a:xfrm rot="5400000">
          <a:off x="2485244" y="1578688"/>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73AE9112-097F-4691-9164-8D0EB8CB76D9}">
      <dgm:prSet custT="1"/>
      <dgm:spPr>
        <a:xfrm>
          <a:off x="656813" y="1664017"/>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A3. Malicious File Execution </a:t>
          </a:r>
          <a:endParaRPr lang="en-US" sz="1400" b="1" dirty="0">
            <a:solidFill>
              <a:srgbClr val="000000">
                <a:hueOff val="0"/>
                <a:satOff val="0"/>
                <a:lumOff val="0"/>
                <a:alphaOff val="0"/>
              </a:srgbClr>
            </a:solidFill>
            <a:latin typeface="Tahoma"/>
            <a:ea typeface="+mn-ea"/>
            <a:cs typeface="+mn-cs"/>
          </a:endParaRPr>
        </a:p>
      </dgm:t>
    </dgm:pt>
    <dgm:pt modelId="{01597230-898A-4494-82C4-5BAB5DCE8A80}" type="parTrans" cxnId="{028FD50E-ABCC-48AD-B918-90EA9F66D905}">
      <dgm:prSet/>
      <dgm:spPr/>
      <dgm:t>
        <a:bodyPr/>
        <a:lstStyle/>
        <a:p>
          <a:pPr algn="l"/>
          <a:endParaRPr lang="en-US" sz="2400" b="1"/>
        </a:p>
      </dgm:t>
    </dgm:pt>
    <dgm:pt modelId="{346A265A-6EF0-43E7-AEDC-6AD1B6DDF85A}" type="sibTrans" cxnId="{028FD50E-ABCC-48AD-B918-90EA9F66D905}">
      <dgm:prSet/>
      <dgm:spPr>
        <a:xfrm rot="5400000">
          <a:off x="2485244" y="20175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61B9C7FC-4601-4633-97D9-AEFB53A31398}">
      <dgm:prSet custT="1"/>
      <dgm:spPr>
        <a:xfrm>
          <a:off x="656813" y="2102850"/>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A4. Insecure Direct Object Reference </a:t>
          </a:r>
          <a:endParaRPr lang="en-US" sz="1400" b="1" dirty="0">
            <a:solidFill>
              <a:srgbClr val="000000">
                <a:hueOff val="0"/>
                <a:satOff val="0"/>
                <a:lumOff val="0"/>
                <a:alphaOff val="0"/>
              </a:srgbClr>
            </a:solidFill>
            <a:latin typeface="Tahoma"/>
            <a:ea typeface="+mn-ea"/>
            <a:cs typeface="+mn-cs"/>
          </a:endParaRPr>
        </a:p>
      </dgm:t>
    </dgm:pt>
    <dgm:pt modelId="{A45FF0C9-4F27-444E-96DC-E79BB01A6A14}" type="parTrans" cxnId="{87BC4E66-4B16-4A09-A820-4519C6C65DB7}">
      <dgm:prSet/>
      <dgm:spPr/>
      <dgm:t>
        <a:bodyPr/>
        <a:lstStyle/>
        <a:p>
          <a:pPr algn="l"/>
          <a:endParaRPr lang="en-US" sz="2400" b="1"/>
        </a:p>
      </dgm:t>
    </dgm:pt>
    <dgm:pt modelId="{EFD33CA1-C47A-4427-84FB-37C18717486F}" type="sibTrans" cxnId="{87BC4E66-4B16-4A09-A820-4519C6C65DB7}">
      <dgm:prSet/>
      <dgm:spPr>
        <a:xfrm rot="5400000">
          <a:off x="2485244" y="2456355"/>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C89AF841-141A-4818-BA7B-C2C1BA7C1BB3}">
      <dgm:prSet custT="1"/>
      <dgm:spPr>
        <a:xfrm>
          <a:off x="656813" y="2541684"/>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A5. Cross Site Request Forgery (CSRF)</a:t>
          </a:r>
          <a:endParaRPr lang="en-US" sz="1400" b="1" dirty="0">
            <a:solidFill>
              <a:srgbClr val="000000">
                <a:hueOff val="0"/>
                <a:satOff val="0"/>
                <a:lumOff val="0"/>
                <a:alphaOff val="0"/>
              </a:srgbClr>
            </a:solidFill>
            <a:latin typeface="Tahoma"/>
            <a:ea typeface="+mn-ea"/>
            <a:cs typeface="+mn-cs"/>
          </a:endParaRPr>
        </a:p>
      </dgm:t>
    </dgm:pt>
    <dgm:pt modelId="{6EA441E3-EB9E-43EF-A76B-472DD5C2D9AD}" type="parTrans" cxnId="{A015FF10-49A4-4B43-B0EC-E09918D791F9}">
      <dgm:prSet/>
      <dgm:spPr/>
      <dgm:t>
        <a:bodyPr/>
        <a:lstStyle/>
        <a:p>
          <a:pPr algn="l"/>
          <a:endParaRPr lang="en-US" sz="2400" b="1"/>
        </a:p>
      </dgm:t>
    </dgm:pt>
    <dgm:pt modelId="{08747053-149D-471B-B170-B59D52A97313}" type="sibTrans" cxnId="{A015FF10-49A4-4B43-B0EC-E09918D791F9}">
      <dgm:prSet/>
      <dgm:spPr>
        <a:xfrm rot="5400000">
          <a:off x="2485244" y="2895188"/>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0AD9C268-E417-4DBD-B145-00EFE77ED46C}">
      <dgm:prSet custT="1"/>
      <dgm:spPr>
        <a:xfrm>
          <a:off x="656813" y="2980517"/>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A6. Leakage and Improper Error Handling </a:t>
          </a:r>
          <a:endParaRPr lang="en-US" sz="1400" b="1" dirty="0">
            <a:solidFill>
              <a:srgbClr val="000000">
                <a:hueOff val="0"/>
                <a:satOff val="0"/>
                <a:lumOff val="0"/>
                <a:alphaOff val="0"/>
              </a:srgbClr>
            </a:solidFill>
            <a:latin typeface="Tahoma"/>
            <a:ea typeface="+mn-ea"/>
            <a:cs typeface="+mn-cs"/>
          </a:endParaRPr>
        </a:p>
      </dgm:t>
    </dgm:pt>
    <dgm:pt modelId="{3304EC09-A0AE-4333-B6B2-3984D26C2E8D}" type="parTrans" cxnId="{5C7743A4-6C09-4446-9984-183046478772}">
      <dgm:prSet/>
      <dgm:spPr/>
      <dgm:t>
        <a:bodyPr/>
        <a:lstStyle/>
        <a:p>
          <a:pPr algn="l"/>
          <a:endParaRPr lang="en-US" sz="2400" b="1"/>
        </a:p>
      </dgm:t>
    </dgm:pt>
    <dgm:pt modelId="{5A976395-8DEA-48D6-A47D-BAE388D0B5DA}" type="sibTrans" cxnId="{5C7743A4-6C09-4446-9984-183046478772}">
      <dgm:prSet/>
      <dgm:spPr>
        <a:xfrm rot="5400000">
          <a:off x="2485244" y="33340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360C0236-8E7C-4A9B-86F4-ADC4AA76ECD1}">
      <dgm:prSet custT="1"/>
      <dgm:spPr>
        <a:xfrm>
          <a:off x="656813" y="3419350"/>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A7. Broken Authentication and Sessions</a:t>
          </a:r>
          <a:endParaRPr lang="en-US" sz="1400" b="1" dirty="0">
            <a:solidFill>
              <a:srgbClr val="000000">
                <a:hueOff val="0"/>
                <a:satOff val="0"/>
                <a:lumOff val="0"/>
                <a:alphaOff val="0"/>
              </a:srgbClr>
            </a:solidFill>
            <a:latin typeface="Tahoma"/>
            <a:ea typeface="+mn-ea"/>
            <a:cs typeface="+mn-cs"/>
          </a:endParaRPr>
        </a:p>
      </dgm:t>
    </dgm:pt>
    <dgm:pt modelId="{B57EA4D9-ED4F-40C8-8106-240E80E97DFF}" type="parTrans" cxnId="{D4450FC6-6620-4792-B396-E8E19DBE44F4}">
      <dgm:prSet/>
      <dgm:spPr/>
      <dgm:t>
        <a:bodyPr/>
        <a:lstStyle/>
        <a:p>
          <a:pPr algn="l"/>
          <a:endParaRPr lang="en-US" sz="2400" b="1"/>
        </a:p>
      </dgm:t>
    </dgm:pt>
    <dgm:pt modelId="{994012F0-68DB-4730-9C9C-A29CAF9753B4}" type="sibTrans" cxnId="{D4450FC6-6620-4792-B396-E8E19DBE44F4}">
      <dgm:prSet/>
      <dgm:spPr>
        <a:xfrm rot="5400000">
          <a:off x="2485244" y="3772855"/>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8DAC51EF-4BF6-4F80-92D7-607D23CE4BBE}">
      <dgm:prSet custT="1"/>
      <dgm:spPr>
        <a:xfrm>
          <a:off x="656813" y="3858184"/>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rtl="0"/>
          <a:r>
            <a:rPr lang="en-US" sz="1400" b="1" i="0" u="none" baseline="0" dirty="0" smtClean="0">
              <a:solidFill>
                <a:srgbClr val="000000">
                  <a:hueOff val="0"/>
                  <a:satOff val="0"/>
                  <a:lumOff val="0"/>
                  <a:alphaOff val="0"/>
                </a:srgbClr>
              </a:solidFill>
              <a:latin typeface="Tahoma"/>
              <a:ea typeface="+mn-ea"/>
              <a:cs typeface="+mn-cs"/>
            </a:rPr>
            <a:t>A8. Insecure Cryptographic Storage </a:t>
          </a:r>
          <a:endParaRPr lang="en-US" sz="1400" b="1" i="0" u="none" baseline="0" dirty="0">
            <a:solidFill>
              <a:srgbClr val="000000">
                <a:hueOff val="0"/>
                <a:satOff val="0"/>
                <a:lumOff val="0"/>
                <a:alphaOff val="0"/>
              </a:srgbClr>
            </a:solidFill>
            <a:latin typeface="Tahoma"/>
            <a:ea typeface="+mn-ea"/>
            <a:cs typeface="+mn-cs"/>
          </a:endParaRPr>
        </a:p>
      </dgm:t>
    </dgm:pt>
    <dgm:pt modelId="{85BA5B28-2B12-408A-9502-CD37A368DB24}" type="parTrans" cxnId="{2972A115-60D5-458D-96DC-9D594A7BE0D6}">
      <dgm:prSet/>
      <dgm:spPr/>
      <dgm:t>
        <a:bodyPr/>
        <a:lstStyle/>
        <a:p>
          <a:pPr algn="l"/>
          <a:endParaRPr lang="en-US" sz="2400" b="1"/>
        </a:p>
      </dgm:t>
    </dgm:pt>
    <dgm:pt modelId="{A01F37DA-C01F-4400-8563-D8418EB89946}" type="sibTrans" cxnId="{2972A115-60D5-458D-96DC-9D594A7BE0D6}">
      <dgm:prSet/>
      <dgm:spPr>
        <a:xfrm rot="5400000">
          <a:off x="2485244" y="4211688"/>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7FFA533E-BFF8-4B89-92D1-07957357D3B5}">
      <dgm:prSet custT="1"/>
      <dgm:spPr>
        <a:xfrm>
          <a:off x="656813" y="4297017"/>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A9. Insecure Communications</a:t>
          </a:r>
          <a:endParaRPr lang="en-US" sz="1400" b="1" dirty="0">
            <a:solidFill>
              <a:srgbClr val="000000">
                <a:hueOff val="0"/>
                <a:satOff val="0"/>
                <a:lumOff val="0"/>
                <a:alphaOff val="0"/>
              </a:srgbClr>
            </a:solidFill>
            <a:latin typeface="Tahoma"/>
            <a:ea typeface="+mn-ea"/>
            <a:cs typeface="+mn-cs"/>
          </a:endParaRPr>
        </a:p>
      </dgm:t>
    </dgm:pt>
    <dgm:pt modelId="{77E7F068-ED25-4D80-A150-EEA6358778C3}" type="parTrans" cxnId="{BE9D3FCA-3729-4C3A-A50A-DE38C8C8F35E}">
      <dgm:prSet/>
      <dgm:spPr/>
      <dgm:t>
        <a:bodyPr/>
        <a:lstStyle/>
        <a:p>
          <a:pPr algn="l"/>
          <a:endParaRPr lang="en-US" sz="2400" b="1"/>
        </a:p>
      </dgm:t>
    </dgm:pt>
    <dgm:pt modelId="{703D37DA-9D04-48C7-9917-03C11B75579F}" type="sibTrans" cxnId="{BE9D3FCA-3729-4C3A-A50A-DE38C8C8F35E}">
      <dgm:prSet/>
      <dgm:spPr>
        <a:xfrm rot="5400000">
          <a:off x="2485244" y="46505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0BF82AA6-96D5-4A7F-9EDF-BDBD6C4CE2B8}">
      <dgm:prSet custT="1"/>
      <dgm:spPr>
        <a:xfrm>
          <a:off x="656813" y="4735850"/>
          <a:ext cx="3824168" cy="325061"/>
        </a:xfr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i="0" u="none" baseline="0" dirty="0" smtClean="0">
              <a:solidFill>
                <a:srgbClr val="000000">
                  <a:hueOff val="0"/>
                  <a:satOff val="0"/>
                  <a:lumOff val="0"/>
                  <a:alphaOff val="0"/>
                </a:srgbClr>
              </a:solidFill>
              <a:latin typeface="Tahoma"/>
              <a:ea typeface="+mn-ea"/>
              <a:cs typeface="+mn-cs"/>
            </a:rPr>
            <a:t>A10.  Failure to Restrict URL Access </a:t>
          </a:r>
          <a:endParaRPr lang="en-US" sz="1400" b="1" dirty="0">
            <a:solidFill>
              <a:srgbClr val="000000">
                <a:hueOff val="0"/>
                <a:satOff val="0"/>
                <a:lumOff val="0"/>
                <a:alphaOff val="0"/>
              </a:srgbClr>
            </a:solidFill>
            <a:latin typeface="Tahoma"/>
            <a:ea typeface="+mn-ea"/>
            <a:cs typeface="+mn-cs"/>
          </a:endParaRPr>
        </a:p>
      </dgm:t>
    </dgm:pt>
    <dgm:pt modelId="{700B5907-8BCC-4D7D-89F5-5E2725D80FEA}" type="parTrans" cxnId="{992054C4-AAFA-46DF-AE80-2F7C11233426}">
      <dgm:prSet/>
      <dgm:spPr/>
      <dgm:t>
        <a:bodyPr/>
        <a:lstStyle/>
        <a:p>
          <a:pPr algn="l"/>
          <a:endParaRPr lang="en-US" sz="2400" b="1"/>
        </a:p>
      </dgm:t>
    </dgm:pt>
    <dgm:pt modelId="{67B033B4-13E0-43E4-B27D-76408437EA3F}" type="sibTrans" cxnId="{992054C4-AAFA-46DF-AE80-2F7C11233426}">
      <dgm:prSet/>
      <dgm:spPr/>
      <dgm:t>
        <a:bodyPr/>
        <a:lstStyle/>
        <a:p>
          <a:pPr algn="l"/>
          <a:endParaRPr lang="en-US" sz="2400" b="1"/>
        </a:p>
      </dgm:t>
    </dgm:pt>
    <dgm:pt modelId="{1BB0636C-C7F1-48A1-8271-46FCC3EFF219}">
      <dgm:prSet phldrT="[Text]" custT="1">
        <dgm:style>
          <a:lnRef idx="1">
            <a:schemeClr val="accent6"/>
          </a:lnRef>
          <a:fillRef idx="2">
            <a:schemeClr val="accent6"/>
          </a:fillRef>
          <a:effectRef idx="1">
            <a:schemeClr val="accent6"/>
          </a:effectRef>
          <a:fontRef idx="minor">
            <a:schemeClr val="dk1"/>
          </a:fontRef>
        </dgm:style>
      </dgm:prSet>
      <dgm:spPr>
        <a:solidFill>
          <a:schemeClr val="accent3">
            <a:lumMod val="5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en-US" sz="2400" b="1" dirty="0" smtClean="0">
              <a:solidFill>
                <a:schemeClr val="bg1"/>
              </a:solidFill>
              <a:latin typeface="Tahoma"/>
              <a:ea typeface="+mn-ea"/>
              <a:cs typeface="+mn-cs"/>
            </a:rPr>
            <a:t>OWASP Top Ten</a:t>
          </a:r>
          <a:endParaRPr lang="en-US" sz="2400" b="1" dirty="0">
            <a:solidFill>
              <a:schemeClr val="bg1"/>
            </a:solidFill>
            <a:latin typeface="Tahoma"/>
            <a:ea typeface="+mn-ea"/>
            <a:cs typeface="+mn-cs"/>
          </a:endParaRPr>
        </a:p>
      </dgm:t>
    </dgm:pt>
    <dgm:pt modelId="{94E1D22B-56B7-4A55-9C67-1A747645D5F2}" type="parTrans" cxnId="{A603B7A4-2DA6-45D6-8001-48763B379D59}">
      <dgm:prSet/>
      <dgm:spPr/>
      <dgm:t>
        <a:bodyPr/>
        <a:lstStyle/>
        <a:p>
          <a:pPr algn="l"/>
          <a:endParaRPr lang="en-US" sz="2400" b="1"/>
        </a:p>
      </dgm:t>
    </dgm:pt>
    <dgm:pt modelId="{46CD4697-2A92-4F1B-899F-1B807116C1FC}" type="sibTrans" cxnId="{A603B7A4-2DA6-45D6-8001-48763B379D59}">
      <dgm:prSet/>
      <dgm:spPr/>
      <dgm:t>
        <a:bodyPr/>
        <a:lstStyle/>
        <a:p>
          <a:pPr algn="l"/>
          <a:endParaRPr lang="en-US" sz="2400" b="1"/>
        </a:p>
      </dgm:t>
    </dgm:pt>
    <dgm:pt modelId="{186EA5F9-1BED-4C06-B182-B016FA331FFB}">
      <dgm:prSet custT="1">
        <dgm:style>
          <a:lnRef idx="1">
            <a:schemeClr val="accent6"/>
          </a:lnRef>
          <a:fillRef idx="2">
            <a:schemeClr val="accent6"/>
          </a:fillRef>
          <a:effectRef idx="1">
            <a:schemeClr val="accent6"/>
          </a:effectRef>
          <a:fontRef idx="minor">
            <a:schemeClr val="dk1"/>
          </a:fontRef>
        </dgm:style>
      </dgm:prSet>
      <dgm:spPr>
        <a:solidFill>
          <a:schemeClr val="accent3">
            <a:lumMod val="5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2400" b="1" dirty="0" smtClean="0">
              <a:solidFill>
                <a:schemeClr val="bg1"/>
              </a:solidFill>
              <a:latin typeface="Tahoma"/>
              <a:ea typeface="+mn-ea"/>
              <a:cs typeface="+mn-cs"/>
            </a:rPr>
            <a:t>OWASP ESAPI</a:t>
          </a:r>
          <a:endParaRPr lang="en-US" sz="2400" b="1" dirty="0">
            <a:solidFill>
              <a:schemeClr val="bg1"/>
            </a:solidFill>
            <a:latin typeface="Tahoma"/>
            <a:ea typeface="+mn-ea"/>
            <a:cs typeface="+mn-cs"/>
          </a:endParaRPr>
        </a:p>
      </dgm:t>
    </dgm:pt>
    <dgm:pt modelId="{DED5BC83-53B8-49CF-99B2-6D9118DB924B}" type="parTrans" cxnId="{EAC1BCBB-117D-4CDF-BA66-07B2B711D05B}">
      <dgm:prSet/>
      <dgm:spPr/>
      <dgm:t>
        <a:bodyPr/>
        <a:lstStyle/>
        <a:p>
          <a:pPr algn="l"/>
          <a:endParaRPr lang="en-US" sz="2400" b="1"/>
        </a:p>
      </dgm:t>
    </dgm:pt>
    <dgm:pt modelId="{E2B20211-2173-4A3C-A6D1-AAE1BB5971A0}" type="sibTrans" cxnId="{EAC1BCBB-117D-4CDF-BA66-07B2B711D05B}">
      <dgm:prSet/>
      <dgm:spPr/>
      <dgm:t>
        <a:bodyPr/>
        <a:lstStyle/>
        <a:p>
          <a:pPr algn="l"/>
          <a:endParaRPr lang="en-US" sz="2400" b="1"/>
        </a:p>
      </dgm:t>
    </dgm:pt>
    <dgm:pt modelId="{4A5812CE-7D24-4A4E-8D8D-151FB9BD13D6}">
      <dgm:prSet custT="1"/>
      <dgm:spPr>
        <a:xfrm>
          <a:off x="4663017" y="786351"/>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Validator</a:t>
          </a:r>
          <a:r>
            <a:rPr lang="en-US" sz="1400" b="1" dirty="0" smtClean="0">
              <a:solidFill>
                <a:srgbClr val="000000">
                  <a:hueOff val="0"/>
                  <a:satOff val="0"/>
                  <a:lumOff val="0"/>
                  <a:alphaOff val="0"/>
                </a:srgbClr>
              </a:solidFill>
              <a:latin typeface="Tahoma"/>
              <a:ea typeface="+mn-ea"/>
              <a:cs typeface="+mn-cs"/>
            </a:rPr>
            <a:t>, Encoder</a:t>
          </a:r>
          <a:endParaRPr lang="en-US" sz="1400" b="1" dirty="0">
            <a:solidFill>
              <a:srgbClr val="000000">
                <a:hueOff val="0"/>
                <a:satOff val="0"/>
                <a:lumOff val="0"/>
                <a:alphaOff val="0"/>
              </a:srgbClr>
            </a:solidFill>
            <a:latin typeface="Tahoma"/>
            <a:ea typeface="+mn-ea"/>
            <a:cs typeface="+mn-cs"/>
          </a:endParaRPr>
        </a:p>
      </dgm:t>
    </dgm:pt>
    <dgm:pt modelId="{74447616-A52B-45C1-97EA-70C4CEE376D7}" type="parTrans" cxnId="{BC874C53-FF49-4E75-866F-6F657676E48F}">
      <dgm:prSet/>
      <dgm:spPr>
        <a:xfrm rot="5400000">
          <a:off x="6491448" y="7010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0D3ED482-71AC-4E09-803E-525E23C3B227}" type="sibTrans" cxnId="{BC874C53-FF49-4E75-866F-6F657676E48F}">
      <dgm:prSet/>
      <dgm:spPr>
        <a:xfrm rot="5400000">
          <a:off x="6491448" y="1139855"/>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D0547F1F-04E3-498F-9DB8-C82633F9CF13}">
      <dgm:prSet custT="1"/>
      <dgm:spPr>
        <a:xfrm>
          <a:off x="4663017" y="1225184"/>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smtClean="0">
              <a:solidFill>
                <a:srgbClr val="000000">
                  <a:hueOff val="0"/>
                  <a:satOff val="0"/>
                  <a:lumOff val="0"/>
                  <a:alphaOff val="0"/>
                </a:srgbClr>
              </a:solidFill>
              <a:latin typeface="Tahoma"/>
              <a:ea typeface="+mn-ea"/>
              <a:cs typeface="+mn-cs"/>
            </a:rPr>
            <a:t>Encoder</a:t>
          </a:r>
          <a:endParaRPr lang="en-US" sz="1400" b="1" dirty="0">
            <a:solidFill>
              <a:srgbClr val="000000">
                <a:hueOff val="0"/>
                <a:satOff val="0"/>
                <a:lumOff val="0"/>
                <a:alphaOff val="0"/>
              </a:srgbClr>
            </a:solidFill>
            <a:latin typeface="Tahoma"/>
            <a:ea typeface="+mn-ea"/>
            <a:cs typeface="+mn-cs"/>
          </a:endParaRPr>
        </a:p>
      </dgm:t>
    </dgm:pt>
    <dgm:pt modelId="{AF9D6714-CA5A-4116-B9A7-7C843825361D}" type="parTrans" cxnId="{29FDD577-CD7E-4AD4-A0C8-D34DF7DFF5C4}">
      <dgm:prSet/>
      <dgm:spPr/>
      <dgm:t>
        <a:bodyPr/>
        <a:lstStyle/>
        <a:p>
          <a:pPr algn="l"/>
          <a:endParaRPr lang="en-US" sz="2400" b="1"/>
        </a:p>
      </dgm:t>
    </dgm:pt>
    <dgm:pt modelId="{821A642D-700D-4E53-8E2A-631D151B86E5}" type="sibTrans" cxnId="{29FDD577-CD7E-4AD4-A0C8-D34DF7DFF5C4}">
      <dgm:prSet/>
      <dgm:spPr>
        <a:xfrm rot="5400000">
          <a:off x="6491448" y="1578688"/>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60A4B496-B1DD-4990-BCA0-F4ED28F00137}">
      <dgm:prSet custT="1"/>
      <dgm:spPr>
        <a:xfrm>
          <a:off x="4663017" y="1664017"/>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HTTPUtilities</a:t>
          </a:r>
          <a:r>
            <a:rPr lang="en-US" sz="1400" b="1" dirty="0" smtClean="0">
              <a:solidFill>
                <a:srgbClr val="000000">
                  <a:hueOff val="0"/>
                  <a:satOff val="0"/>
                  <a:lumOff val="0"/>
                  <a:alphaOff val="0"/>
                </a:srgbClr>
              </a:solidFill>
              <a:latin typeface="Tahoma"/>
              <a:ea typeface="+mn-ea"/>
              <a:cs typeface="+mn-cs"/>
            </a:rPr>
            <a:t> (Safe Upload)</a:t>
          </a:r>
          <a:endParaRPr lang="en-US" sz="1400" b="1" dirty="0">
            <a:solidFill>
              <a:srgbClr val="000000">
                <a:hueOff val="0"/>
                <a:satOff val="0"/>
                <a:lumOff val="0"/>
                <a:alphaOff val="0"/>
              </a:srgbClr>
            </a:solidFill>
            <a:latin typeface="Tahoma"/>
            <a:ea typeface="+mn-ea"/>
            <a:cs typeface="+mn-cs"/>
          </a:endParaRPr>
        </a:p>
      </dgm:t>
    </dgm:pt>
    <dgm:pt modelId="{057038AB-4A16-4F30-B6F9-B282D4D02CD5}" type="parTrans" cxnId="{90001CCB-52ED-4696-A008-6749B01BE337}">
      <dgm:prSet/>
      <dgm:spPr/>
      <dgm:t>
        <a:bodyPr/>
        <a:lstStyle/>
        <a:p>
          <a:pPr algn="l"/>
          <a:endParaRPr lang="en-US" sz="2400" b="1"/>
        </a:p>
      </dgm:t>
    </dgm:pt>
    <dgm:pt modelId="{7A650265-7FF4-480C-A8E7-12BAC875AA61}" type="sibTrans" cxnId="{90001CCB-52ED-4696-A008-6749B01BE337}">
      <dgm:prSet/>
      <dgm:spPr>
        <a:xfrm rot="5400000">
          <a:off x="6491448" y="20175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FCED5EEC-BF6E-4ACF-BD83-08CB01BF8675}">
      <dgm:prSet custT="1"/>
      <dgm:spPr>
        <a:xfrm>
          <a:off x="4663017" y="2102850"/>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AccessReferenceMap</a:t>
          </a:r>
          <a:r>
            <a:rPr lang="en-US" sz="1400" b="1" dirty="0" smtClean="0">
              <a:solidFill>
                <a:srgbClr val="000000">
                  <a:hueOff val="0"/>
                  <a:satOff val="0"/>
                  <a:lumOff val="0"/>
                  <a:alphaOff val="0"/>
                </a:srgbClr>
              </a:solidFill>
              <a:latin typeface="Tahoma"/>
              <a:ea typeface="+mn-ea"/>
              <a:cs typeface="+mn-cs"/>
            </a:rPr>
            <a:t>, </a:t>
          </a:r>
          <a:r>
            <a:rPr lang="en-US" sz="1400" b="1" dirty="0" err="1" smtClean="0">
              <a:solidFill>
                <a:srgbClr val="000000">
                  <a:hueOff val="0"/>
                  <a:satOff val="0"/>
                  <a:lumOff val="0"/>
                  <a:alphaOff val="0"/>
                </a:srgbClr>
              </a:solidFill>
              <a:latin typeface="Tahoma"/>
              <a:ea typeface="+mn-ea"/>
              <a:cs typeface="+mn-cs"/>
            </a:rPr>
            <a:t>AccessController</a:t>
          </a:r>
          <a:endParaRPr lang="en-US" sz="1400" b="1" dirty="0">
            <a:solidFill>
              <a:srgbClr val="000000">
                <a:hueOff val="0"/>
                <a:satOff val="0"/>
                <a:lumOff val="0"/>
                <a:alphaOff val="0"/>
              </a:srgbClr>
            </a:solidFill>
            <a:latin typeface="Tahoma"/>
            <a:ea typeface="+mn-ea"/>
            <a:cs typeface="+mn-cs"/>
          </a:endParaRPr>
        </a:p>
      </dgm:t>
    </dgm:pt>
    <dgm:pt modelId="{D6DFE8B4-1AF1-4FAA-8B9B-9B41464965AE}" type="parTrans" cxnId="{1158D9BB-DA86-4916-8059-5C2017CF8B70}">
      <dgm:prSet/>
      <dgm:spPr/>
      <dgm:t>
        <a:bodyPr/>
        <a:lstStyle/>
        <a:p>
          <a:pPr algn="l"/>
          <a:endParaRPr lang="en-US" sz="2400" b="1"/>
        </a:p>
      </dgm:t>
    </dgm:pt>
    <dgm:pt modelId="{565C5D44-E202-4762-BA12-A67015FE61F3}" type="sibTrans" cxnId="{1158D9BB-DA86-4916-8059-5C2017CF8B70}">
      <dgm:prSet/>
      <dgm:spPr>
        <a:xfrm rot="5400000">
          <a:off x="6491448" y="2456355"/>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FC6BDF1B-7666-4901-8933-E59C87501C83}">
      <dgm:prSet custT="1"/>
      <dgm:spPr>
        <a:xfrm>
          <a:off x="4663017" y="2541684"/>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smtClean="0">
              <a:solidFill>
                <a:srgbClr val="000000">
                  <a:hueOff val="0"/>
                  <a:satOff val="0"/>
                  <a:lumOff val="0"/>
                  <a:alphaOff val="0"/>
                </a:srgbClr>
              </a:solidFill>
              <a:latin typeface="Tahoma"/>
              <a:ea typeface="+mn-ea"/>
              <a:cs typeface="+mn-cs"/>
            </a:rPr>
            <a:t>User (CSRF Token)</a:t>
          </a:r>
          <a:endParaRPr lang="en-US" sz="1400" b="1" dirty="0">
            <a:solidFill>
              <a:srgbClr val="000000">
                <a:hueOff val="0"/>
                <a:satOff val="0"/>
                <a:lumOff val="0"/>
                <a:alphaOff val="0"/>
              </a:srgbClr>
            </a:solidFill>
            <a:latin typeface="Tahoma"/>
            <a:ea typeface="+mn-ea"/>
            <a:cs typeface="+mn-cs"/>
          </a:endParaRPr>
        </a:p>
      </dgm:t>
    </dgm:pt>
    <dgm:pt modelId="{423A87BC-601A-45E9-BAB5-4E74775C65AB}" type="parTrans" cxnId="{97C18EB8-A7AD-4785-8A22-60A43A86292A}">
      <dgm:prSet/>
      <dgm:spPr/>
      <dgm:t>
        <a:bodyPr/>
        <a:lstStyle/>
        <a:p>
          <a:pPr algn="l"/>
          <a:endParaRPr lang="en-US" sz="2400" b="1"/>
        </a:p>
      </dgm:t>
    </dgm:pt>
    <dgm:pt modelId="{82FA9713-DD07-416F-88F4-532B5F2EAC90}" type="sibTrans" cxnId="{97C18EB8-A7AD-4785-8A22-60A43A86292A}">
      <dgm:prSet/>
      <dgm:spPr>
        <a:xfrm rot="5400000">
          <a:off x="6491448" y="2895188"/>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6161268B-89CE-44F0-B63C-93650AD9DFB1}">
      <dgm:prSet custT="1"/>
      <dgm:spPr>
        <a:xfrm>
          <a:off x="4663017" y="2980517"/>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EnterpriseSecurityException</a:t>
          </a:r>
          <a:r>
            <a:rPr lang="en-US" sz="1400" b="1" dirty="0" smtClean="0">
              <a:solidFill>
                <a:srgbClr val="000000">
                  <a:hueOff val="0"/>
                  <a:satOff val="0"/>
                  <a:lumOff val="0"/>
                  <a:alphaOff val="0"/>
                </a:srgbClr>
              </a:solidFill>
              <a:latin typeface="Tahoma"/>
              <a:ea typeface="+mn-ea"/>
              <a:cs typeface="+mn-cs"/>
            </a:rPr>
            <a:t>, </a:t>
          </a:r>
          <a:r>
            <a:rPr lang="en-US" sz="1400" b="1" dirty="0" err="1" smtClean="0">
              <a:solidFill>
                <a:srgbClr val="000000">
                  <a:hueOff val="0"/>
                  <a:satOff val="0"/>
                  <a:lumOff val="0"/>
                  <a:alphaOff val="0"/>
                </a:srgbClr>
              </a:solidFill>
              <a:latin typeface="Tahoma"/>
              <a:ea typeface="+mn-ea"/>
              <a:cs typeface="+mn-cs"/>
            </a:rPr>
            <a:t>HTTPUtils</a:t>
          </a:r>
          <a:endParaRPr lang="en-US" sz="1400" b="1" dirty="0">
            <a:solidFill>
              <a:srgbClr val="000000">
                <a:hueOff val="0"/>
                <a:satOff val="0"/>
                <a:lumOff val="0"/>
                <a:alphaOff val="0"/>
              </a:srgbClr>
            </a:solidFill>
            <a:latin typeface="Tahoma"/>
            <a:ea typeface="+mn-ea"/>
            <a:cs typeface="+mn-cs"/>
          </a:endParaRPr>
        </a:p>
      </dgm:t>
    </dgm:pt>
    <dgm:pt modelId="{95DAD433-C5C7-4CF6-8E99-95BCEF62E738}" type="parTrans" cxnId="{E21A1861-A885-404B-82E2-4E6DD03997AF}">
      <dgm:prSet/>
      <dgm:spPr/>
      <dgm:t>
        <a:bodyPr/>
        <a:lstStyle/>
        <a:p>
          <a:pPr algn="l"/>
          <a:endParaRPr lang="en-US" sz="2400" b="1"/>
        </a:p>
      </dgm:t>
    </dgm:pt>
    <dgm:pt modelId="{4641B145-6B04-4411-8AC9-7DD52129D40B}" type="sibTrans" cxnId="{E21A1861-A885-404B-82E2-4E6DD03997AF}">
      <dgm:prSet/>
      <dgm:spPr>
        <a:xfrm rot="5400000">
          <a:off x="6491448" y="33340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1645CB60-6D54-4567-A27F-A13ADC81D2E4}">
      <dgm:prSet custT="1"/>
      <dgm:spPr>
        <a:xfrm>
          <a:off x="4663017" y="3419350"/>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smtClean="0">
              <a:solidFill>
                <a:srgbClr val="000000">
                  <a:hueOff val="0"/>
                  <a:satOff val="0"/>
                  <a:lumOff val="0"/>
                  <a:alphaOff val="0"/>
                </a:srgbClr>
              </a:solidFill>
              <a:latin typeface="Tahoma"/>
              <a:ea typeface="+mn-ea"/>
              <a:cs typeface="+mn-cs"/>
            </a:rPr>
            <a:t>Authenticator, User, </a:t>
          </a:r>
          <a:r>
            <a:rPr lang="en-US" sz="1400" b="1" dirty="0" err="1" smtClean="0">
              <a:solidFill>
                <a:srgbClr val="000000">
                  <a:hueOff val="0"/>
                  <a:satOff val="0"/>
                  <a:lumOff val="0"/>
                  <a:alphaOff val="0"/>
                </a:srgbClr>
              </a:solidFill>
              <a:latin typeface="Tahoma"/>
              <a:ea typeface="+mn-ea"/>
              <a:cs typeface="+mn-cs"/>
            </a:rPr>
            <a:t>HTTPUtils</a:t>
          </a:r>
          <a:endParaRPr lang="en-US" sz="1400" b="1" dirty="0">
            <a:solidFill>
              <a:srgbClr val="000000">
                <a:hueOff val="0"/>
                <a:satOff val="0"/>
                <a:lumOff val="0"/>
                <a:alphaOff val="0"/>
              </a:srgbClr>
            </a:solidFill>
            <a:latin typeface="Tahoma"/>
            <a:ea typeface="+mn-ea"/>
            <a:cs typeface="+mn-cs"/>
          </a:endParaRPr>
        </a:p>
      </dgm:t>
    </dgm:pt>
    <dgm:pt modelId="{AC5139EB-569E-4BC2-A144-F30CDC3A9864}" type="parTrans" cxnId="{4966585F-BBE3-42EC-BF44-5C0BD8C9418A}">
      <dgm:prSet/>
      <dgm:spPr/>
      <dgm:t>
        <a:bodyPr/>
        <a:lstStyle/>
        <a:p>
          <a:pPr algn="l"/>
          <a:endParaRPr lang="en-US" sz="2400" b="1"/>
        </a:p>
      </dgm:t>
    </dgm:pt>
    <dgm:pt modelId="{CCEF4520-D58B-4CBA-BA7E-FB8ACAF80541}" type="sibTrans" cxnId="{4966585F-BBE3-42EC-BF44-5C0BD8C9418A}">
      <dgm:prSet/>
      <dgm:spPr>
        <a:xfrm rot="5400000">
          <a:off x="6491448" y="3772855"/>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0AA5AB4A-EACF-4C20-B35B-E19CE7E60213}">
      <dgm:prSet custT="1"/>
      <dgm:spPr>
        <a:xfrm>
          <a:off x="4663017" y="4735850"/>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AccessController</a:t>
          </a:r>
          <a:endParaRPr lang="en-US" sz="1400" b="1" dirty="0">
            <a:solidFill>
              <a:srgbClr val="000000">
                <a:hueOff val="0"/>
                <a:satOff val="0"/>
                <a:lumOff val="0"/>
                <a:alphaOff val="0"/>
              </a:srgbClr>
            </a:solidFill>
            <a:latin typeface="Tahoma"/>
            <a:ea typeface="+mn-ea"/>
            <a:cs typeface="+mn-cs"/>
          </a:endParaRPr>
        </a:p>
      </dgm:t>
    </dgm:pt>
    <dgm:pt modelId="{27C745D0-C849-426D-99CC-7751E9DF5859}" type="parTrans" cxnId="{57C6F165-A568-4C7A-8590-54E80981EEB4}">
      <dgm:prSet/>
      <dgm:spPr/>
      <dgm:t>
        <a:bodyPr/>
        <a:lstStyle/>
        <a:p>
          <a:pPr algn="l"/>
          <a:endParaRPr lang="en-US" sz="2400" b="1"/>
        </a:p>
      </dgm:t>
    </dgm:pt>
    <dgm:pt modelId="{B568009E-334F-44AB-AF8E-E54120294878}" type="sibTrans" cxnId="{57C6F165-A568-4C7A-8590-54E80981EEB4}">
      <dgm:prSet/>
      <dgm:spPr/>
      <dgm:t>
        <a:bodyPr/>
        <a:lstStyle/>
        <a:p>
          <a:pPr algn="l"/>
          <a:endParaRPr lang="en-US" sz="2400" b="1"/>
        </a:p>
      </dgm:t>
    </dgm:pt>
    <dgm:pt modelId="{F358C470-BAEE-4E47-9803-963781AF9A9A}">
      <dgm:prSet custT="1"/>
      <dgm:spPr>
        <a:xfrm>
          <a:off x="4663017" y="3858184"/>
          <a:ext cx="3824168" cy="325061"/>
        </a:xfr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Encryptor</a:t>
          </a:r>
          <a:endParaRPr lang="en-US" sz="1400" b="1" dirty="0">
            <a:solidFill>
              <a:srgbClr val="000000">
                <a:hueOff val="0"/>
                <a:satOff val="0"/>
                <a:lumOff val="0"/>
                <a:alphaOff val="0"/>
              </a:srgbClr>
            </a:solidFill>
            <a:latin typeface="Tahoma"/>
            <a:ea typeface="+mn-ea"/>
            <a:cs typeface="+mn-cs"/>
          </a:endParaRPr>
        </a:p>
      </dgm:t>
    </dgm:pt>
    <dgm:pt modelId="{9B49B0DF-DC6C-4A2D-9259-8315E2C61C61}" type="parTrans" cxnId="{CAC19A43-CCBA-4FD3-A562-BE10D5B06D56}">
      <dgm:prSet/>
      <dgm:spPr/>
      <dgm:t>
        <a:bodyPr/>
        <a:lstStyle/>
        <a:p>
          <a:pPr algn="l"/>
          <a:endParaRPr lang="en-US" sz="2400" b="1"/>
        </a:p>
      </dgm:t>
    </dgm:pt>
    <dgm:pt modelId="{ECBC8715-F487-4C00-90F7-4285DD43656E}" type="sibTrans" cxnId="{CAC19A43-CCBA-4FD3-A562-BE10D5B06D56}">
      <dgm:prSet/>
      <dgm:spPr>
        <a:xfrm rot="5400000">
          <a:off x="6491448" y="4211688"/>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91EF51DC-6A99-46F7-AFC2-BBA925CB8350}">
      <dgm:prSet custT="1"/>
      <dgm:spPr>
        <a:xfrm>
          <a:off x="4663017" y="4297017"/>
          <a:ext cx="3824168" cy="325061"/>
        </a:xfrm>
        <a:solidFill>
          <a:srgbClr val="FFFF66">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en-US" sz="1400" b="1" dirty="0" err="1" smtClean="0">
              <a:solidFill>
                <a:srgbClr val="000000">
                  <a:hueOff val="0"/>
                  <a:satOff val="0"/>
                  <a:lumOff val="0"/>
                  <a:alphaOff val="0"/>
                </a:srgbClr>
              </a:solidFill>
              <a:latin typeface="Tahoma"/>
              <a:ea typeface="+mn-ea"/>
              <a:cs typeface="+mn-cs"/>
            </a:rPr>
            <a:t>HTTPUtilities</a:t>
          </a:r>
          <a:r>
            <a:rPr lang="en-US" sz="1400" b="1" dirty="0" smtClean="0">
              <a:solidFill>
                <a:srgbClr val="000000">
                  <a:hueOff val="0"/>
                  <a:satOff val="0"/>
                  <a:lumOff val="0"/>
                  <a:alphaOff val="0"/>
                </a:srgbClr>
              </a:solidFill>
              <a:latin typeface="Tahoma"/>
              <a:ea typeface="+mn-ea"/>
              <a:cs typeface="+mn-cs"/>
            </a:rPr>
            <a:t> (Secure Cookie, Channel)</a:t>
          </a:r>
          <a:endParaRPr lang="en-US" sz="1400" b="1" dirty="0">
            <a:solidFill>
              <a:srgbClr val="000000">
                <a:hueOff val="0"/>
                <a:satOff val="0"/>
                <a:lumOff val="0"/>
                <a:alphaOff val="0"/>
              </a:srgbClr>
            </a:solidFill>
            <a:latin typeface="Tahoma"/>
            <a:ea typeface="+mn-ea"/>
            <a:cs typeface="+mn-cs"/>
          </a:endParaRPr>
        </a:p>
      </dgm:t>
    </dgm:pt>
    <dgm:pt modelId="{9BB9EFA5-867C-4266-AFF0-CEDE3D210E35}" type="parTrans" cxnId="{117E3458-6A5A-4280-B736-CCB81967D6DC}">
      <dgm:prSet/>
      <dgm:spPr/>
      <dgm:t>
        <a:bodyPr/>
        <a:lstStyle/>
        <a:p>
          <a:pPr algn="l"/>
          <a:endParaRPr lang="en-US" sz="2400" b="1"/>
        </a:p>
      </dgm:t>
    </dgm:pt>
    <dgm:pt modelId="{5356D253-13A4-4E63-9090-ACD4D516A1F9}" type="sibTrans" cxnId="{117E3458-6A5A-4280-B736-CCB81967D6DC}">
      <dgm:prSet/>
      <dgm:spPr>
        <a:xfrm rot="5400000">
          <a:off x="6491448" y="4650522"/>
          <a:ext cx="167306" cy="56885"/>
        </a:xfr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endParaRPr lang="en-US" sz="2400" b="1"/>
        </a:p>
      </dgm:t>
    </dgm:pt>
    <dgm:pt modelId="{8E039649-0AE6-4E66-AE65-9E0C86962154}" type="pres">
      <dgm:prSet presAssocID="{377E3500-8585-404E-9D08-4140C13B54E2}" presName="Name0" presStyleCnt="0">
        <dgm:presLayoutVars>
          <dgm:dir/>
          <dgm:animLvl val="lvl"/>
          <dgm:resizeHandles val="exact"/>
        </dgm:presLayoutVars>
      </dgm:prSet>
      <dgm:spPr/>
      <dgm:t>
        <a:bodyPr/>
        <a:lstStyle/>
        <a:p>
          <a:endParaRPr lang="en-US"/>
        </a:p>
      </dgm:t>
    </dgm:pt>
    <dgm:pt modelId="{322B12C1-7313-4A91-8CAD-1CAF516A92DA}" type="pres">
      <dgm:prSet presAssocID="{1BB0636C-C7F1-48A1-8271-46FCC3EFF219}" presName="vertFlow" presStyleCnt="0"/>
      <dgm:spPr/>
      <dgm:t>
        <a:bodyPr/>
        <a:lstStyle/>
        <a:p>
          <a:endParaRPr lang="en-US"/>
        </a:p>
      </dgm:t>
    </dgm:pt>
    <dgm:pt modelId="{189665C0-EEDD-459E-8D4A-8E338650848B}" type="pres">
      <dgm:prSet presAssocID="{1BB0636C-C7F1-48A1-8271-46FCC3EFF219}" presName="header" presStyleLbl="node1" presStyleIdx="0" presStyleCnt="2" custScaleX="294111" custScaleY="206402"/>
      <dgm:spPr>
        <a:xfrm>
          <a:off x="656813" y="1645"/>
          <a:ext cx="3824168" cy="670933"/>
        </a:xfrm>
        <a:prstGeom prst="roundRect">
          <a:avLst>
            <a:gd name="adj" fmla="val 10000"/>
          </a:avLst>
        </a:prstGeom>
      </dgm:spPr>
      <dgm:t>
        <a:bodyPr/>
        <a:lstStyle/>
        <a:p>
          <a:endParaRPr lang="en-US"/>
        </a:p>
      </dgm:t>
    </dgm:pt>
    <dgm:pt modelId="{2B631270-A20E-48C9-8196-9D41D4D19ACE}" type="pres">
      <dgm:prSet presAssocID="{CA4A9E74-B7DE-465C-A042-3A04D18EA4AB}" presName="parTrans" presStyleLbl="sibTrans2D1" presStyleIdx="0" presStyleCnt="20" custScaleX="294110"/>
      <dgm:spPr>
        <a:prstGeom prst="rightArrow">
          <a:avLst>
            <a:gd name="adj1" fmla="val 66700"/>
            <a:gd name="adj2" fmla="val 50000"/>
          </a:avLst>
        </a:prstGeom>
      </dgm:spPr>
      <dgm:t>
        <a:bodyPr/>
        <a:lstStyle/>
        <a:p>
          <a:endParaRPr lang="en-US"/>
        </a:p>
      </dgm:t>
    </dgm:pt>
    <dgm:pt modelId="{321DC9E4-1828-4EE3-ABDE-6EF207FFA05A}" type="pres">
      <dgm:prSet presAssocID="{E54C6F2A-497C-4674-BC4B-029E14196524}" presName="child" presStyleLbl="alignAccFollowNode1" presStyleIdx="0" presStyleCnt="20" custScaleX="294111">
        <dgm:presLayoutVars>
          <dgm:chMax val="0"/>
          <dgm:bulletEnabled val="1"/>
        </dgm:presLayoutVars>
      </dgm:prSet>
      <dgm:spPr>
        <a:prstGeom prst="roundRect">
          <a:avLst>
            <a:gd name="adj" fmla="val 10000"/>
          </a:avLst>
        </a:prstGeom>
      </dgm:spPr>
      <dgm:t>
        <a:bodyPr/>
        <a:lstStyle/>
        <a:p>
          <a:endParaRPr lang="en-US"/>
        </a:p>
      </dgm:t>
    </dgm:pt>
    <dgm:pt modelId="{F749CD68-74B8-49A9-81E4-07F3CE1FCE0A}" type="pres">
      <dgm:prSet presAssocID="{6EF07664-D48C-4917-BFBD-08DB8C68251F}" presName="sibTrans" presStyleLbl="sibTrans2D1" presStyleIdx="1" presStyleCnt="20" custScaleX="294110"/>
      <dgm:spPr>
        <a:prstGeom prst="rightArrow">
          <a:avLst>
            <a:gd name="adj1" fmla="val 66700"/>
            <a:gd name="adj2" fmla="val 50000"/>
          </a:avLst>
        </a:prstGeom>
      </dgm:spPr>
      <dgm:t>
        <a:bodyPr/>
        <a:lstStyle/>
        <a:p>
          <a:endParaRPr lang="en-US"/>
        </a:p>
      </dgm:t>
    </dgm:pt>
    <dgm:pt modelId="{4E44D5A5-63B1-41D5-9FDF-F41902F20B19}" type="pres">
      <dgm:prSet presAssocID="{8E2A2579-89C7-4BEA-8BF4-1DF44F6F55E6}" presName="child" presStyleLbl="alignAccFollowNode1" presStyleIdx="1" presStyleCnt="20" custScaleX="294111">
        <dgm:presLayoutVars>
          <dgm:chMax val="0"/>
          <dgm:bulletEnabled val="1"/>
        </dgm:presLayoutVars>
      </dgm:prSet>
      <dgm:spPr>
        <a:prstGeom prst="roundRect">
          <a:avLst>
            <a:gd name="adj" fmla="val 10000"/>
          </a:avLst>
        </a:prstGeom>
      </dgm:spPr>
      <dgm:t>
        <a:bodyPr/>
        <a:lstStyle/>
        <a:p>
          <a:endParaRPr lang="en-US"/>
        </a:p>
      </dgm:t>
    </dgm:pt>
    <dgm:pt modelId="{76F52F46-BAC2-4306-9498-EFC0E2E5EF03}" type="pres">
      <dgm:prSet presAssocID="{7CFC53EC-611C-44EB-B618-7875677B9893}" presName="sibTrans" presStyleLbl="sibTrans2D1" presStyleIdx="2" presStyleCnt="20" custScaleX="294110"/>
      <dgm:spPr>
        <a:prstGeom prst="rightArrow">
          <a:avLst>
            <a:gd name="adj1" fmla="val 66700"/>
            <a:gd name="adj2" fmla="val 50000"/>
          </a:avLst>
        </a:prstGeom>
      </dgm:spPr>
      <dgm:t>
        <a:bodyPr/>
        <a:lstStyle/>
        <a:p>
          <a:endParaRPr lang="en-US"/>
        </a:p>
      </dgm:t>
    </dgm:pt>
    <dgm:pt modelId="{623710D2-52C9-4B5D-B717-A4B262FC757F}" type="pres">
      <dgm:prSet presAssocID="{73AE9112-097F-4691-9164-8D0EB8CB76D9}" presName="child" presStyleLbl="alignAccFollowNode1" presStyleIdx="2" presStyleCnt="20" custScaleX="294111">
        <dgm:presLayoutVars>
          <dgm:chMax val="0"/>
          <dgm:bulletEnabled val="1"/>
        </dgm:presLayoutVars>
      </dgm:prSet>
      <dgm:spPr>
        <a:prstGeom prst="roundRect">
          <a:avLst>
            <a:gd name="adj" fmla="val 10000"/>
          </a:avLst>
        </a:prstGeom>
      </dgm:spPr>
      <dgm:t>
        <a:bodyPr/>
        <a:lstStyle/>
        <a:p>
          <a:endParaRPr lang="en-US"/>
        </a:p>
      </dgm:t>
    </dgm:pt>
    <dgm:pt modelId="{8E5E8A04-D28D-4036-AF63-E37181D6F72F}" type="pres">
      <dgm:prSet presAssocID="{346A265A-6EF0-43E7-AEDC-6AD1B6DDF85A}" presName="sibTrans" presStyleLbl="sibTrans2D1" presStyleIdx="3" presStyleCnt="20" custScaleX="294110"/>
      <dgm:spPr>
        <a:prstGeom prst="rightArrow">
          <a:avLst>
            <a:gd name="adj1" fmla="val 66700"/>
            <a:gd name="adj2" fmla="val 50000"/>
          </a:avLst>
        </a:prstGeom>
      </dgm:spPr>
      <dgm:t>
        <a:bodyPr/>
        <a:lstStyle/>
        <a:p>
          <a:endParaRPr lang="en-US"/>
        </a:p>
      </dgm:t>
    </dgm:pt>
    <dgm:pt modelId="{AF0DE083-F133-40B8-9946-2424AE07A5D2}" type="pres">
      <dgm:prSet presAssocID="{61B9C7FC-4601-4633-97D9-AEFB53A31398}" presName="child" presStyleLbl="alignAccFollowNode1" presStyleIdx="3" presStyleCnt="20" custScaleX="294111">
        <dgm:presLayoutVars>
          <dgm:chMax val="0"/>
          <dgm:bulletEnabled val="1"/>
        </dgm:presLayoutVars>
      </dgm:prSet>
      <dgm:spPr>
        <a:prstGeom prst="roundRect">
          <a:avLst>
            <a:gd name="adj" fmla="val 10000"/>
          </a:avLst>
        </a:prstGeom>
      </dgm:spPr>
      <dgm:t>
        <a:bodyPr/>
        <a:lstStyle/>
        <a:p>
          <a:endParaRPr lang="en-US"/>
        </a:p>
      </dgm:t>
    </dgm:pt>
    <dgm:pt modelId="{64097DF6-3CF6-4242-9C53-075F4AAB23F3}" type="pres">
      <dgm:prSet presAssocID="{EFD33CA1-C47A-4427-84FB-37C18717486F}" presName="sibTrans" presStyleLbl="sibTrans2D1" presStyleIdx="4" presStyleCnt="20" custScaleX="294110"/>
      <dgm:spPr>
        <a:prstGeom prst="rightArrow">
          <a:avLst>
            <a:gd name="adj1" fmla="val 66700"/>
            <a:gd name="adj2" fmla="val 50000"/>
          </a:avLst>
        </a:prstGeom>
      </dgm:spPr>
      <dgm:t>
        <a:bodyPr/>
        <a:lstStyle/>
        <a:p>
          <a:endParaRPr lang="en-US"/>
        </a:p>
      </dgm:t>
    </dgm:pt>
    <dgm:pt modelId="{C64FB877-5306-40BE-9CA9-5764B3AFBE36}" type="pres">
      <dgm:prSet presAssocID="{C89AF841-141A-4818-BA7B-C2C1BA7C1BB3}" presName="child" presStyleLbl="alignAccFollowNode1" presStyleIdx="4" presStyleCnt="20" custScaleX="294111">
        <dgm:presLayoutVars>
          <dgm:chMax val="0"/>
          <dgm:bulletEnabled val="1"/>
        </dgm:presLayoutVars>
      </dgm:prSet>
      <dgm:spPr>
        <a:prstGeom prst="roundRect">
          <a:avLst>
            <a:gd name="adj" fmla="val 10000"/>
          </a:avLst>
        </a:prstGeom>
      </dgm:spPr>
      <dgm:t>
        <a:bodyPr/>
        <a:lstStyle/>
        <a:p>
          <a:endParaRPr lang="en-US"/>
        </a:p>
      </dgm:t>
    </dgm:pt>
    <dgm:pt modelId="{056A8768-C0C8-4387-8D87-25CB5E4C3677}" type="pres">
      <dgm:prSet presAssocID="{08747053-149D-471B-B170-B59D52A97313}" presName="sibTrans" presStyleLbl="sibTrans2D1" presStyleIdx="5" presStyleCnt="20" custScaleX="294110"/>
      <dgm:spPr>
        <a:prstGeom prst="rightArrow">
          <a:avLst>
            <a:gd name="adj1" fmla="val 66700"/>
            <a:gd name="adj2" fmla="val 50000"/>
          </a:avLst>
        </a:prstGeom>
      </dgm:spPr>
      <dgm:t>
        <a:bodyPr/>
        <a:lstStyle/>
        <a:p>
          <a:endParaRPr lang="en-US"/>
        </a:p>
      </dgm:t>
    </dgm:pt>
    <dgm:pt modelId="{7BEB1777-A344-438B-BF3C-16D3BF0B94C8}" type="pres">
      <dgm:prSet presAssocID="{0AD9C268-E417-4DBD-B145-00EFE77ED46C}" presName="child" presStyleLbl="alignAccFollowNode1" presStyleIdx="5" presStyleCnt="20" custScaleX="294111">
        <dgm:presLayoutVars>
          <dgm:chMax val="0"/>
          <dgm:bulletEnabled val="1"/>
        </dgm:presLayoutVars>
      </dgm:prSet>
      <dgm:spPr>
        <a:prstGeom prst="roundRect">
          <a:avLst>
            <a:gd name="adj" fmla="val 10000"/>
          </a:avLst>
        </a:prstGeom>
      </dgm:spPr>
      <dgm:t>
        <a:bodyPr/>
        <a:lstStyle/>
        <a:p>
          <a:endParaRPr lang="en-US"/>
        </a:p>
      </dgm:t>
    </dgm:pt>
    <dgm:pt modelId="{79232466-364B-43FE-8E18-AD66380D4267}" type="pres">
      <dgm:prSet presAssocID="{5A976395-8DEA-48D6-A47D-BAE388D0B5DA}" presName="sibTrans" presStyleLbl="sibTrans2D1" presStyleIdx="6" presStyleCnt="20" custScaleX="294110"/>
      <dgm:spPr>
        <a:prstGeom prst="rightArrow">
          <a:avLst>
            <a:gd name="adj1" fmla="val 66700"/>
            <a:gd name="adj2" fmla="val 50000"/>
          </a:avLst>
        </a:prstGeom>
      </dgm:spPr>
      <dgm:t>
        <a:bodyPr/>
        <a:lstStyle/>
        <a:p>
          <a:endParaRPr lang="en-US"/>
        </a:p>
      </dgm:t>
    </dgm:pt>
    <dgm:pt modelId="{023BCC6B-9583-44B1-A8C6-CEE801B9A747}" type="pres">
      <dgm:prSet presAssocID="{360C0236-8E7C-4A9B-86F4-ADC4AA76ECD1}" presName="child" presStyleLbl="alignAccFollowNode1" presStyleIdx="6" presStyleCnt="20" custScaleX="294111">
        <dgm:presLayoutVars>
          <dgm:chMax val="0"/>
          <dgm:bulletEnabled val="1"/>
        </dgm:presLayoutVars>
      </dgm:prSet>
      <dgm:spPr>
        <a:prstGeom prst="roundRect">
          <a:avLst>
            <a:gd name="adj" fmla="val 10000"/>
          </a:avLst>
        </a:prstGeom>
      </dgm:spPr>
      <dgm:t>
        <a:bodyPr/>
        <a:lstStyle/>
        <a:p>
          <a:endParaRPr lang="en-US"/>
        </a:p>
      </dgm:t>
    </dgm:pt>
    <dgm:pt modelId="{2138C29A-0D85-40A5-82F4-9FC397B84FE9}" type="pres">
      <dgm:prSet presAssocID="{994012F0-68DB-4730-9C9C-A29CAF9753B4}" presName="sibTrans" presStyleLbl="sibTrans2D1" presStyleIdx="7" presStyleCnt="20" custScaleX="294110"/>
      <dgm:spPr>
        <a:prstGeom prst="rightArrow">
          <a:avLst>
            <a:gd name="adj1" fmla="val 66700"/>
            <a:gd name="adj2" fmla="val 50000"/>
          </a:avLst>
        </a:prstGeom>
      </dgm:spPr>
      <dgm:t>
        <a:bodyPr/>
        <a:lstStyle/>
        <a:p>
          <a:endParaRPr lang="en-US"/>
        </a:p>
      </dgm:t>
    </dgm:pt>
    <dgm:pt modelId="{6CC9942D-8CF8-41F8-A27B-72DB207E9C9B}" type="pres">
      <dgm:prSet presAssocID="{8DAC51EF-4BF6-4F80-92D7-607D23CE4BBE}" presName="child" presStyleLbl="alignAccFollowNode1" presStyleIdx="7" presStyleCnt="20" custScaleX="294111">
        <dgm:presLayoutVars>
          <dgm:chMax val="0"/>
          <dgm:bulletEnabled val="1"/>
        </dgm:presLayoutVars>
      </dgm:prSet>
      <dgm:spPr>
        <a:prstGeom prst="roundRect">
          <a:avLst>
            <a:gd name="adj" fmla="val 10000"/>
          </a:avLst>
        </a:prstGeom>
      </dgm:spPr>
      <dgm:t>
        <a:bodyPr/>
        <a:lstStyle/>
        <a:p>
          <a:endParaRPr lang="en-US"/>
        </a:p>
      </dgm:t>
    </dgm:pt>
    <dgm:pt modelId="{3BEF012E-7C7F-4313-8DD7-20EA4255B2FD}" type="pres">
      <dgm:prSet presAssocID="{A01F37DA-C01F-4400-8563-D8418EB89946}" presName="sibTrans" presStyleLbl="sibTrans2D1" presStyleIdx="8" presStyleCnt="20" custScaleX="294110"/>
      <dgm:spPr>
        <a:prstGeom prst="rightArrow">
          <a:avLst>
            <a:gd name="adj1" fmla="val 66700"/>
            <a:gd name="adj2" fmla="val 50000"/>
          </a:avLst>
        </a:prstGeom>
      </dgm:spPr>
      <dgm:t>
        <a:bodyPr/>
        <a:lstStyle/>
        <a:p>
          <a:endParaRPr lang="en-US"/>
        </a:p>
      </dgm:t>
    </dgm:pt>
    <dgm:pt modelId="{BCA9ED3A-6EA1-4F2C-969F-00240FBE72B9}" type="pres">
      <dgm:prSet presAssocID="{7FFA533E-BFF8-4B89-92D1-07957357D3B5}" presName="child" presStyleLbl="alignAccFollowNode1" presStyleIdx="8" presStyleCnt="20" custScaleX="294111">
        <dgm:presLayoutVars>
          <dgm:chMax val="0"/>
          <dgm:bulletEnabled val="1"/>
        </dgm:presLayoutVars>
      </dgm:prSet>
      <dgm:spPr>
        <a:prstGeom prst="roundRect">
          <a:avLst>
            <a:gd name="adj" fmla="val 10000"/>
          </a:avLst>
        </a:prstGeom>
      </dgm:spPr>
      <dgm:t>
        <a:bodyPr/>
        <a:lstStyle/>
        <a:p>
          <a:endParaRPr lang="en-US"/>
        </a:p>
      </dgm:t>
    </dgm:pt>
    <dgm:pt modelId="{FA2DC799-6746-4A73-AA04-A3161797863C}" type="pres">
      <dgm:prSet presAssocID="{703D37DA-9D04-48C7-9917-03C11B75579F}" presName="sibTrans" presStyleLbl="sibTrans2D1" presStyleIdx="9" presStyleCnt="20" custScaleX="294110"/>
      <dgm:spPr>
        <a:prstGeom prst="rightArrow">
          <a:avLst>
            <a:gd name="adj1" fmla="val 66700"/>
            <a:gd name="adj2" fmla="val 50000"/>
          </a:avLst>
        </a:prstGeom>
      </dgm:spPr>
      <dgm:t>
        <a:bodyPr/>
        <a:lstStyle/>
        <a:p>
          <a:endParaRPr lang="en-US"/>
        </a:p>
      </dgm:t>
    </dgm:pt>
    <dgm:pt modelId="{972459B8-80A4-4BFF-AEE8-BFA6A4F5B7BC}" type="pres">
      <dgm:prSet presAssocID="{0BF82AA6-96D5-4A7F-9EDF-BDBD6C4CE2B8}" presName="child" presStyleLbl="alignAccFollowNode1" presStyleIdx="9" presStyleCnt="20" custScaleX="294111">
        <dgm:presLayoutVars>
          <dgm:chMax val="0"/>
          <dgm:bulletEnabled val="1"/>
        </dgm:presLayoutVars>
      </dgm:prSet>
      <dgm:spPr>
        <a:prstGeom prst="roundRect">
          <a:avLst>
            <a:gd name="adj" fmla="val 10000"/>
          </a:avLst>
        </a:prstGeom>
      </dgm:spPr>
      <dgm:t>
        <a:bodyPr/>
        <a:lstStyle/>
        <a:p>
          <a:endParaRPr lang="en-US"/>
        </a:p>
      </dgm:t>
    </dgm:pt>
    <dgm:pt modelId="{423C00D9-6B43-4373-8F99-0F963599DC63}" type="pres">
      <dgm:prSet presAssocID="{1BB0636C-C7F1-48A1-8271-46FCC3EFF219}" presName="hSp" presStyleCnt="0"/>
      <dgm:spPr/>
      <dgm:t>
        <a:bodyPr/>
        <a:lstStyle/>
        <a:p>
          <a:endParaRPr lang="en-US"/>
        </a:p>
      </dgm:t>
    </dgm:pt>
    <dgm:pt modelId="{311D9BEA-25C4-4BDA-BDCC-ABBA67BA41C1}" type="pres">
      <dgm:prSet presAssocID="{186EA5F9-1BED-4C06-B182-B016FA331FFB}" presName="vertFlow" presStyleCnt="0"/>
      <dgm:spPr/>
      <dgm:t>
        <a:bodyPr/>
        <a:lstStyle/>
        <a:p>
          <a:endParaRPr lang="en-US"/>
        </a:p>
      </dgm:t>
    </dgm:pt>
    <dgm:pt modelId="{004E8E8C-3337-4815-83A5-9180868CD23D}" type="pres">
      <dgm:prSet presAssocID="{186EA5F9-1BED-4C06-B182-B016FA331FFB}" presName="header" presStyleLbl="node1" presStyleIdx="1" presStyleCnt="2" custScaleX="294111" custScaleY="206402"/>
      <dgm:spPr>
        <a:xfrm>
          <a:off x="4663017" y="1645"/>
          <a:ext cx="3824168" cy="670933"/>
        </a:xfrm>
        <a:prstGeom prst="roundRect">
          <a:avLst>
            <a:gd name="adj" fmla="val 10000"/>
          </a:avLst>
        </a:prstGeom>
      </dgm:spPr>
      <dgm:t>
        <a:bodyPr/>
        <a:lstStyle/>
        <a:p>
          <a:endParaRPr lang="en-US"/>
        </a:p>
      </dgm:t>
    </dgm:pt>
    <dgm:pt modelId="{0E8032D3-502B-41BD-845E-EF3C103EC370}" type="pres">
      <dgm:prSet presAssocID="{74447616-A52B-45C1-97EA-70C4CEE376D7}" presName="parTrans" presStyleLbl="sibTrans2D1" presStyleIdx="10" presStyleCnt="20" custScaleX="294110"/>
      <dgm:spPr>
        <a:prstGeom prst="rightArrow">
          <a:avLst>
            <a:gd name="adj1" fmla="val 66700"/>
            <a:gd name="adj2" fmla="val 50000"/>
          </a:avLst>
        </a:prstGeom>
      </dgm:spPr>
      <dgm:t>
        <a:bodyPr/>
        <a:lstStyle/>
        <a:p>
          <a:endParaRPr lang="en-US"/>
        </a:p>
      </dgm:t>
    </dgm:pt>
    <dgm:pt modelId="{B9C94445-6ACC-47CD-AE48-DEC7FDC9F535}" type="pres">
      <dgm:prSet presAssocID="{4A5812CE-7D24-4A4E-8D8D-151FB9BD13D6}" presName="child" presStyleLbl="alignAccFollowNode1" presStyleIdx="10" presStyleCnt="20" custScaleX="294111">
        <dgm:presLayoutVars>
          <dgm:chMax val="0"/>
          <dgm:bulletEnabled val="1"/>
        </dgm:presLayoutVars>
      </dgm:prSet>
      <dgm:spPr>
        <a:prstGeom prst="roundRect">
          <a:avLst>
            <a:gd name="adj" fmla="val 10000"/>
          </a:avLst>
        </a:prstGeom>
      </dgm:spPr>
      <dgm:t>
        <a:bodyPr/>
        <a:lstStyle/>
        <a:p>
          <a:endParaRPr lang="en-US"/>
        </a:p>
      </dgm:t>
    </dgm:pt>
    <dgm:pt modelId="{CD7112E3-6104-4EEA-9F8B-B7415942E8FE}" type="pres">
      <dgm:prSet presAssocID="{0D3ED482-71AC-4E09-803E-525E23C3B227}" presName="sibTrans" presStyleLbl="sibTrans2D1" presStyleIdx="11" presStyleCnt="20" custScaleX="294110"/>
      <dgm:spPr>
        <a:prstGeom prst="rightArrow">
          <a:avLst>
            <a:gd name="adj1" fmla="val 66700"/>
            <a:gd name="adj2" fmla="val 50000"/>
          </a:avLst>
        </a:prstGeom>
      </dgm:spPr>
      <dgm:t>
        <a:bodyPr/>
        <a:lstStyle/>
        <a:p>
          <a:endParaRPr lang="en-US"/>
        </a:p>
      </dgm:t>
    </dgm:pt>
    <dgm:pt modelId="{2641CD6C-C367-499D-80CE-1D84D9288DF5}" type="pres">
      <dgm:prSet presAssocID="{D0547F1F-04E3-498F-9DB8-C82633F9CF13}" presName="child" presStyleLbl="alignAccFollowNode1" presStyleIdx="11" presStyleCnt="20" custScaleX="294111">
        <dgm:presLayoutVars>
          <dgm:chMax val="0"/>
          <dgm:bulletEnabled val="1"/>
        </dgm:presLayoutVars>
      </dgm:prSet>
      <dgm:spPr>
        <a:prstGeom prst="roundRect">
          <a:avLst>
            <a:gd name="adj" fmla="val 10000"/>
          </a:avLst>
        </a:prstGeom>
      </dgm:spPr>
      <dgm:t>
        <a:bodyPr/>
        <a:lstStyle/>
        <a:p>
          <a:endParaRPr lang="en-US"/>
        </a:p>
      </dgm:t>
    </dgm:pt>
    <dgm:pt modelId="{067AC13A-A371-44AB-9940-004A06B6B4CB}" type="pres">
      <dgm:prSet presAssocID="{821A642D-700D-4E53-8E2A-631D151B86E5}" presName="sibTrans" presStyleLbl="sibTrans2D1" presStyleIdx="12" presStyleCnt="20" custScaleX="294110"/>
      <dgm:spPr>
        <a:prstGeom prst="rightArrow">
          <a:avLst>
            <a:gd name="adj1" fmla="val 66700"/>
            <a:gd name="adj2" fmla="val 50000"/>
          </a:avLst>
        </a:prstGeom>
      </dgm:spPr>
      <dgm:t>
        <a:bodyPr/>
        <a:lstStyle/>
        <a:p>
          <a:endParaRPr lang="en-US"/>
        </a:p>
      </dgm:t>
    </dgm:pt>
    <dgm:pt modelId="{38956430-F19F-400E-A2B5-E2BC078890E0}" type="pres">
      <dgm:prSet presAssocID="{60A4B496-B1DD-4990-BCA0-F4ED28F00137}" presName="child" presStyleLbl="alignAccFollowNode1" presStyleIdx="12" presStyleCnt="20" custScaleX="294111">
        <dgm:presLayoutVars>
          <dgm:chMax val="0"/>
          <dgm:bulletEnabled val="1"/>
        </dgm:presLayoutVars>
      </dgm:prSet>
      <dgm:spPr>
        <a:prstGeom prst="roundRect">
          <a:avLst>
            <a:gd name="adj" fmla="val 10000"/>
          </a:avLst>
        </a:prstGeom>
      </dgm:spPr>
      <dgm:t>
        <a:bodyPr/>
        <a:lstStyle/>
        <a:p>
          <a:endParaRPr lang="en-US"/>
        </a:p>
      </dgm:t>
    </dgm:pt>
    <dgm:pt modelId="{6786D247-C386-4209-B9B5-98D8F2E9AF21}" type="pres">
      <dgm:prSet presAssocID="{7A650265-7FF4-480C-A8E7-12BAC875AA61}" presName="sibTrans" presStyleLbl="sibTrans2D1" presStyleIdx="13" presStyleCnt="20" custScaleX="294110"/>
      <dgm:spPr>
        <a:prstGeom prst="rightArrow">
          <a:avLst>
            <a:gd name="adj1" fmla="val 66700"/>
            <a:gd name="adj2" fmla="val 50000"/>
          </a:avLst>
        </a:prstGeom>
      </dgm:spPr>
      <dgm:t>
        <a:bodyPr/>
        <a:lstStyle/>
        <a:p>
          <a:endParaRPr lang="en-US"/>
        </a:p>
      </dgm:t>
    </dgm:pt>
    <dgm:pt modelId="{661F3C92-AADA-4747-9147-89721BE60AB5}" type="pres">
      <dgm:prSet presAssocID="{FCED5EEC-BF6E-4ACF-BD83-08CB01BF8675}" presName="child" presStyleLbl="alignAccFollowNode1" presStyleIdx="13" presStyleCnt="20" custScaleX="294111">
        <dgm:presLayoutVars>
          <dgm:chMax val="0"/>
          <dgm:bulletEnabled val="1"/>
        </dgm:presLayoutVars>
      </dgm:prSet>
      <dgm:spPr>
        <a:prstGeom prst="roundRect">
          <a:avLst>
            <a:gd name="adj" fmla="val 10000"/>
          </a:avLst>
        </a:prstGeom>
      </dgm:spPr>
      <dgm:t>
        <a:bodyPr/>
        <a:lstStyle/>
        <a:p>
          <a:endParaRPr lang="en-US"/>
        </a:p>
      </dgm:t>
    </dgm:pt>
    <dgm:pt modelId="{3D7EA5B8-DFDF-4409-8C6A-F6473BAEF845}" type="pres">
      <dgm:prSet presAssocID="{565C5D44-E202-4762-BA12-A67015FE61F3}" presName="sibTrans" presStyleLbl="sibTrans2D1" presStyleIdx="14" presStyleCnt="20" custScaleX="294110"/>
      <dgm:spPr>
        <a:prstGeom prst="rightArrow">
          <a:avLst>
            <a:gd name="adj1" fmla="val 66700"/>
            <a:gd name="adj2" fmla="val 50000"/>
          </a:avLst>
        </a:prstGeom>
      </dgm:spPr>
      <dgm:t>
        <a:bodyPr/>
        <a:lstStyle/>
        <a:p>
          <a:endParaRPr lang="en-US"/>
        </a:p>
      </dgm:t>
    </dgm:pt>
    <dgm:pt modelId="{26F54F58-F169-4CAA-AEB3-26B67A97B3C8}" type="pres">
      <dgm:prSet presAssocID="{FC6BDF1B-7666-4901-8933-E59C87501C83}" presName="child" presStyleLbl="alignAccFollowNode1" presStyleIdx="14" presStyleCnt="20" custScaleX="294111">
        <dgm:presLayoutVars>
          <dgm:chMax val="0"/>
          <dgm:bulletEnabled val="1"/>
        </dgm:presLayoutVars>
      </dgm:prSet>
      <dgm:spPr>
        <a:prstGeom prst="roundRect">
          <a:avLst>
            <a:gd name="adj" fmla="val 10000"/>
          </a:avLst>
        </a:prstGeom>
      </dgm:spPr>
      <dgm:t>
        <a:bodyPr/>
        <a:lstStyle/>
        <a:p>
          <a:endParaRPr lang="en-US"/>
        </a:p>
      </dgm:t>
    </dgm:pt>
    <dgm:pt modelId="{A0811A12-5B41-4B45-993D-6867CBD70BE7}" type="pres">
      <dgm:prSet presAssocID="{82FA9713-DD07-416F-88F4-532B5F2EAC90}" presName="sibTrans" presStyleLbl="sibTrans2D1" presStyleIdx="15" presStyleCnt="20" custScaleX="294110"/>
      <dgm:spPr>
        <a:prstGeom prst="rightArrow">
          <a:avLst>
            <a:gd name="adj1" fmla="val 66700"/>
            <a:gd name="adj2" fmla="val 50000"/>
          </a:avLst>
        </a:prstGeom>
      </dgm:spPr>
      <dgm:t>
        <a:bodyPr/>
        <a:lstStyle/>
        <a:p>
          <a:endParaRPr lang="en-US"/>
        </a:p>
      </dgm:t>
    </dgm:pt>
    <dgm:pt modelId="{3A0C2E89-C69F-470B-AA8E-DA642D15ED52}" type="pres">
      <dgm:prSet presAssocID="{6161268B-89CE-44F0-B63C-93650AD9DFB1}" presName="child" presStyleLbl="alignAccFollowNode1" presStyleIdx="15" presStyleCnt="20" custScaleX="294111">
        <dgm:presLayoutVars>
          <dgm:chMax val="0"/>
          <dgm:bulletEnabled val="1"/>
        </dgm:presLayoutVars>
      </dgm:prSet>
      <dgm:spPr>
        <a:prstGeom prst="roundRect">
          <a:avLst>
            <a:gd name="adj" fmla="val 10000"/>
          </a:avLst>
        </a:prstGeom>
      </dgm:spPr>
      <dgm:t>
        <a:bodyPr/>
        <a:lstStyle/>
        <a:p>
          <a:endParaRPr lang="en-US"/>
        </a:p>
      </dgm:t>
    </dgm:pt>
    <dgm:pt modelId="{E0C0A71F-9DCE-4CCE-9956-BA215A767540}" type="pres">
      <dgm:prSet presAssocID="{4641B145-6B04-4411-8AC9-7DD52129D40B}" presName="sibTrans" presStyleLbl="sibTrans2D1" presStyleIdx="16" presStyleCnt="20" custScaleX="294110"/>
      <dgm:spPr>
        <a:prstGeom prst="rightArrow">
          <a:avLst>
            <a:gd name="adj1" fmla="val 66700"/>
            <a:gd name="adj2" fmla="val 50000"/>
          </a:avLst>
        </a:prstGeom>
      </dgm:spPr>
      <dgm:t>
        <a:bodyPr/>
        <a:lstStyle/>
        <a:p>
          <a:endParaRPr lang="en-US"/>
        </a:p>
      </dgm:t>
    </dgm:pt>
    <dgm:pt modelId="{B37383AF-9B7A-42A6-B08D-32613F242FB7}" type="pres">
      <dgm:prSet presAssocID="{1645CB60-6D54-4567-A27F-A13ADC81D2E4}" presName="child" presStyleLbl="alignAccFollowNode1" presStyleIdx="16" presStyleCnt="20" custScaleX="294111">
        <dgm:presLayoutVars>
          <dgm:chMax val="0"/>
          <dgm:bulletEnabled val="1"/>
        </dgm:presLayoutVars>
      </dgm:prSet>
      <dgm:spPr>
        <a:prstGeom prst="roundRect">
          <a:avLst>
            <a:gd name="adj" fmla="val 10000"/>
          </a:avLst>
        </a:prstGeom>
      </dgm:spPr>
      <dgm:t>
        <a:bodyPr/>
        <a:lstStyle/>
        <a:p>
          <a:endParaRPr lang="en-US"/>
        </a:p>
      </dgm:t>
    </dgm:pt>
    <dgm:pt modelId="{411430FF-FF48-4D0B-9C34-5A7CCD3CC292}" type="pres">
      <dgm:prSet presAssocID="{CCEF4520-D58B-4CBA-BA7E-FB8ACAF80541}" presName="sibTrans" presStyleLbl="sibTrans2D1" presStyleIdx="17" presStyleCnt="20" custScaleX="294110"/>
      <dgm:spPr>
        <a:prstGeom prst="rightArrow">
          <a:avLst>
            <a:gd name="adj1" fmla="val 66700"/>
            <a:gd name="adj2" fmla="val 50000"/>
          </a:avLst>
        </a:prstGeom>
      </dgm:spPr>
      <dgm:t>
        <a:bodyPr/>
        <a:lstStyle/>
        <a:p>
          <a:endParaRPr lang="en-US"/>
        </a:p>
      </dgm:t>
    </dgm:pt>
    <dgm:pt modelId="{85670776-CDB8-4801-A3E5-ABBFCA559329}" type="pres">
      <dgm:prSet presAssocID="{F358C470-BAEE-4E47-9803-963781AF9A9A}" presName="child" presStyleLbl="alignAccFollowNode1" presStyleIdx="17" presStyleCnt="20" custScaleX="294111">
        <dgm:presLayoutVars>
          <dgm:chMax val="0"/>
          <dgm:bulletEnabled val="1"/>
        </dgm:presLayoutVars>
      </dgm:prSet>
      <dgm:spPr>
        <a:prstGeom prst="roundRect">
          <a:avLst>
            <a:gd name="adj" fmla="val 10000"/>
          </a:avLst>
        </a:prstGeom>
      </dgm:spPr>
      <dgm:t>
        <a:bodyPr/>
        <a:lstStyle/>
        <a:p>
          <a:endParaRPr lang="en-US"/>
        </a:p>
      </dgm:t>
    </dgm:pt>
    <dgm:pt modelId="{DE2DB74B-1798-434D-AB5E-70695B3AD95F}" type="pres">
      <dgm:prSet presAssocID="{ECBC8715-F487-4C00-90F7-4285DD43656E}" presName="sibTrans" presStyleLbl="sibTrans2D1" presStyleIdx="18" presStyleCnt="20" custScaleX="294110"/>
      <dgm:spPr>
        <a:prstGeom prst="rightArrow">
          <a:avLst>
            <a:gd name="adj1" fmla="val 66700"/>
            <a:gd name="adj2" fmla="val 50000"/>
          </a:avLst>
        </a:prstGeom>
      </dgm:spPr>
      <dgm:t>
        <a:bodyPr/>
        <a:lstStyle/>
        <a:p>
          <a:endParaRPr lang="en-US"/>
        </a:p>
      </dgm:t>
    </dgm:pt>
    <dgm:pt modelId="{FFF16584-33AE-4680-B3AE-09CBA63E204B}" type="pres">
      <dgm:prSet presAssocID="{91EF51DC-6A99-46F7-AFC2-BBA925CB8350}" presName="child" presStyleLbl="alignAccFollowNode1" presStyleIdx="18" presStyleCnt="20" custScaleX="294111">
        <dgm:presLayoutVars>
          <dgm:chMax val="0"/>
          <dgm:bulletEnabled val="1"/>
        </dgm:presLayoutVars>
      </dgm:prSet>
      <dgm:spPr>
        <a:prstGeom prst="roundRect">
          <a:avLst>
            <a:gd name="adj" fmla="val 10000"/>
          </a:avLst>
        </a:prstGeom>
      </dgm:spPr>
      <dgm:t>
        <a:bodyPr/>
        <a:lstStyle/>
        <a:p>
          <a:endParaRPr lang="en-US"/>
        </a:p>
      </dgm:t>
    </dgm:pt>
    <dgm:pt modelId="{73A46A9C-C56D-49E2-A3F6-0D259BCDB23D}" type="pres">
      <dgm:prSet presAssocID="{5356D253-13A4-4E63-9090-ACD4D516A1F9}" presName="sibTrans" presStyleLbl="sibTrans2D1" presStyleIdx="19" presStyleCnt="20" custScaleX="294110"/>
      <dgm:spPr>
        <a:prstGeom prst="rightArrow">
          <a:avLst>
            <a:gd name="adj1" fmla="val 66700"/>
            <a:gd name="adj2" fmla="val 50000"/>
          </a:avLst>
        </a:prstGeom>
      </dgm:spPr>
      <dgm:t>
        <a:bodyPr/>
        <a:lstStyle/>
        <a:p>
          <a:endParaRPr lang="en-US"/>
        </a:p>
      </dgm:t>
    </dgm:pt>
    <dgm:pt modelId="{167AC13F-E107-42A1-A60B-7FF28F58AE54}" type="pres">
      <dgm:prSet presAssocID="{0AA5AB4A-EACF-4C20-B35B-E19CE7E60213}" presName="child" presStyleLbl="alignAccFollowNode1" presStyleIdx="19" presStyleCnt="20" custScaleX="294111">
        <dgm:presLayoutVars>
          <dgm:chMax val="0"/>
          <dgm:bulletEnabled val="1"/>
        </dgm:presLayoutVars>
      </dgm:prSet>
      <dgm:spPr>
        <a:prstGeom prst="roundRect">
          <a:avLst>
            <a:gd name="adj" fmla="val 10000"/>
          </a:avLst>
        </a:prstGeom>
      </dgm:spPr>
      <dgm:t>
        <a:bodyPr/>
        <a:lstStyle/>
        <a:p>
          <a:endParaRPr lang="en-US"/>
        </a:p>
      </dgm:t>
    </dgm:pt>
  </dgm:ptLst>
  <dgm:cxnLst>
    <dgm:cxn modelId="{7AB15292-481A-43A7-9F90-23D380842238}" type="presOf" srcId="{CA4A9E74-B7DE-465C-A042-3A04D18EA4AB}" destId="{2B631270-A20E-48C9-8196-9D41D4D19ACE}" srcOrd="0" destOrd="0" presId="urn:microsoft.com/office/officeart/2005/8/layout/lProcess1"/>
    <dgm:cxn modelId="{CAC19A43-CCBA-4FD3-A562-BE10D5B06D56}" srcId="{186EA5F9-1BED-4C06-B182-B016FA331FFB}" destId="{F358C470-BAEE-4E47-9803-963781AF9A9A}" srcOrd="7" destOrd="0" parTransId="{9B49B0DF-DC6C-4A2D-9259-8315E2C61C61}" sibTransId="{ECBC8715-F487-4C00-90F7-4285DD43656E}"/>
    <dgm:cxn modelId="{11898349-3FA2-4FE1-B737-085F23F9F24D}" type="presOf" srcId="{FC6BDF1B-7666-4901-8933-E59C87501C83}" destId="{26F54F58-F169-4CAA-AEB3-26B67A97B3C8}" srcOrd="0" destOrd="0" presId="urn:microsoft.com/office/officeart/2005/8/layout/lProcess1"/>
    <dgm:cxn modelId="{EF321084-1A54-4550-A107-B192C896F017}" type="presOf" srcId="{E54C6F2A-497C-4674-BC4B-029E14196524}" destId="{321DC9E4-1828-4EE3-ABDE-6EF207FFA05A}" srcOrd="0" destOrd="0" presId="urn:microsoft.com/office/officeart/2005/8/layout/lProcess1"/>
    <dgm:cxn modelId="{117E3458-6A5A-4280-B736-CCB81967D6DC}" srcId="{186EA5F9-1BED-4C06-B182-B016FA331FFB}" destId="{91EF51DC-6A99-46F7-AFC2-BBA925CB8350}" srcOrd="8" destOrd="0" parTransId="{9BB9EFA5-867C-4266-AFF0-CEDE3D210E35}" sibTransId="{5356D253-13A4-4E63-9090-ACD4D516A1F9}"/>
    <dgm:cxn modelId="{88FE9205-8E3B-4C1F-890A-04E25BDE9D4A}" type="presOf" srcId="{1BB0636C-C7F1-48A1-8271-46FCC3EFF219}" destId="{189665C0-EEDD-459E-8D4A-8E338650848B}" srcOrd="0" destOrd="0" presId="urn:microsoft.com/office/officeart/2005/8/layout/lProcess1"/>
    <dgm:cxn modelId="{6F4B542C-F5C5-4A09-BD4C-38EB32262694}" type="presOf" srcId="{D0547F1F-04E3-498F-9DB8-C82633F9CF13}" destId="{2641CD6C-C367-499D-80CE-1D84D9288DF5}" srcOrd="0" destOrd="0" presId="urn:microsoft.com/office/officeart/2005/8/layout/lProcess1"/>
    <dgm:cxn modelId="{B578F95D-3EA7-4D83-BC8D-1793003F559E}" type="presOf" srcId="{60A4B496-B1DD-4990-BCA0-F4ED28F00137}" destId="{38956430-F19F-400E-A2B5-E2BC078890E0}" srcOrd="0" destOrd="0" presId="urn:microsoft.com/office/officeart/2005/8/layout/lProcess1"/>
    <dgm:cxn modelId="{90001CCB-52ED-4696-A008-6749B01BE337}" srcId="{186EA5F9-1BED-4C06-B182-B016FA331FFB}" destId="{60A4B496-B1DD-4990-BCA0-F4ED28F00137}" srcOrd="2" destOrd="0" parTransId="{057038AB-4A16-4F30-B6F9-B282D4D02CD5}" sibTransId="{7A650265-7FF4-480C-A8E7-12BAC875AA61}"/>
    <dgm:cxn modelId="{BB03EF7E-607D-4B82-842B-75A008DD73A2}" type="presOf" srcId="{565C5D44-E202-4762-BA12-A67015FE61F3}" destId="{3D7EA5B8-DFDF-4409-8C6A-F6473BAEF845}" srcOrd="0" destOrd="0" presId="urn:microsoft.com/office/officeart/2005/8/layout/lProcess1"/>
    <dgm:cxn modelId="{42CD78B3-0424-4463-B80D-F16FEF8D5B5B}" type="presOf" srcId="{0AA5AB4A-EACF-4C20-B35B-E19CE7E60213}" destId="{167AC13F-E107-42A1-A60B-7FF28F58AE54}" srcOrd="0" destOrd="0" presId="urn:microsoft.com/office/officeart/2005/8/layout/lProcess1"/>
    <dgm:cxn modelId="{24B28E93-8259-4730-96F5-01D924A57E4A}" type="presOf" srcId="{994012F0-68DB-4730-9C9C-A29CAF9753B4}" destId="{2138C29A-0D85-40A5-82F4-9FC397B84FE9}" srcOrd="0" destOrd="0" presId="urn:microsoft.com/office/officeart/2005/8/layout/lProcess1"/>
    <dgm:cxn modelId="{3473F626-252C-4A88-99B6-A607CBDC50E6}" type="presOf" srcId="{6161268B-89CE-44F0-B63C-93650AD9DFB1}" destId="{3A0C2E89-C69F-470B-AA8E-DA642D15ED52}" srcOrd="0" destOrd="0" presId="urn:microsoft.com/office/officeart/2005/8/layout/lProcess1"/>
    <dgm:cxn modelId="{87BC4E66-4B16-4A09-A820-4519C6C65DB7}" srcId="{1BB0636C-C7F1-48A1-8271-46FCC3EFF219}" destId="{61B9C7FC-4601-4633-97D9-AEFB53A31398}" srcOrd="3" destOrd="0" parTransId="{A45FF0C9-4F27-444E-96DC-E79BB01A6A14}" sibTransId="{EFD33CA1-C47A-4427-84FB-37C18717486F}"/>
    <dgm:cxn modelId="{E37B9CCC-03C5-42D1-98A9-F3243048D25C}" type="presOf" srcId="{91EF51DC-6A99-46F7-AFC2-BBA925CB8350}" destId="{FFF16584-33AE-4680-B3AE-09CBA63E204B}" srcOrd="0" destOrd="0" presId="urn:microsoft.com/office/officeart/2005/8/layout/lProcess1"/>
    <dgm:cxn modelId="{56A3B716-7735-4C12-8CBB-C458DBA21EDD}" srcId="{1BB0636C-C7F1-48A1-8271-46FCC3EFF219}" destId="{8E2A2579-89C7-4BEA-8BF4-1DF44F6F55E6}" srcOrd="1" destOrd="0" parTransId="{8EFDD2F4-4374-47C6-AC69-67CE4E2BB0BE}" sibTransId="{7CFC53EC-611C-44EB-B618-7875677B9893}"/>
    <dgm:cxn modelId="{DCD690BB-47D2-4F9F-927C-7826D097601A}" type="presOf" srcId="{61B9C7FC-4601-4633-97D9-AEFB53A31398}" destId="{AF0DE083-F133-40B8-9946-2424AE07A5D2}" srcOrd="0" destOrd="0" presId="urn:microsoft.com/office/officeart/2005/8/layout/lProcess1"/>
    <dgm:cxn modelId="{5C7743A4-6C09-4446-9984-183046478772}" srcId="{1BB0636C-C7F1-48A1-8271-46FCC3EFF219}" destId="{0AD9C268-E417-4DBD-B145-00EFE77ED46C}" srcOrd="5" destOrd="0" parTransId="{3304EC09-A0AE-4333-B6B2-3984D26C2E8D}" sibTransId="{5A976395-8DEA-48D6-A47D-BAE388D0B5DA}"/>
    <dgm:cxn modelId="{E628543C-3A30-4017-98D3-EC308A07D2B6}" type="presOf" srcId="{0AD9C268-E417-4DBD-B145-00EFE77ED46C}" destId="{7BEB1777-A344-438B-BF3C-16D3BF0B94C8}" srcOrd="0" destOrd="0" presId="urn:microsoft.com/office/officeart/2005/8/layout/lProcess1"/>
    <dgm:cxn modelId="{A015FF10-49A4-4B43-B0EC-E09918D791F9}" srcId="{1BB0636C-C7F1-48A1-8271-46FCC3EFF219}" destId="{C89AF841-141A-4818-BA7B-C2C1BA7C1BB3}" srcOrd="4" destOrd="0" parTransId="{6EA441E3-EB9E-43EF-A76B-472DD5C2D9AD}" sibTransId="{08747053-149D-471B-B170-B59D52A97313}"/>
    <dgm:cxn modelId="{72B518F2-8D36-4A96-A11F-E730BA4E6E56}" type="presOf" srcId="{346A265A-6EF0-43E7-AEDC-6AD1B6DDF85A}" destId="{8E5E8A04-D28D-4036-AF63-E37181D6F72F}" srcOrd="0" destOrd="0" presId="urn:microsoft.com/office/officeart/2005/8/layout/lProcess1"/>
    <dgm:cxn modelId="{A603B7A4-2DA6-45D6-8001-48763B379D59}" srcId="{377E3500-8585-404E-9D08-4140C13B54E2}" destId="{1BB0636C-C7F1-48A1-8271-46FCC3EFF219}" srcOrd="0" destOrd="0" parTransId="{94E1D22B-56B7-4A55-9C67-1A747645D5F2}" sibTransId="{46CD4697-2A92-4F1B-899F-1B807116C1FC}"/>
    <dgm:cxn modelId="{D44C6B98-9120-4017-A292-3533923FEF20}" srcId="{1BB0636C-C7F1-48A1-8271-46FCC3EFF219}" destId="{E54C6F2A-497C-4674-BC4B-029E14196524}" srcOrd="0" destOrd="0" parTransId="{CA4A9E74-B7DE-465C-A042-3A04D18EA4AB}" sibTransId="{6EF07664-D48C-4917-BFBD-08DB8C68251F}"/>
    <dgm:cxn modelId="{29FDD577-CD7E-4AD4-A0C8-D34DF7DFF5C4}" srcId="{186EA5F9-1BED-4C06-B182-B016FA331FFB}" destId="{D0547F1F-04E3-498F-9DB8-C82633F9CF13}" srcOrd="1" destOrd="0" parTransId="{AF9D6714-CA5A-4116-B9A7-7C843825361D}" sibTransId="{821A642D-700D-4E53-8E2A-631D151B86E5}"/>
    <dgm:cxn modelId="{4A162956-E728-4B11-9E64-50ACB518A8A6}" type="presOf" srcId="{6EF07664-D48C-4917-BFBD-08DB8C68251F}" destId="{F749CD68-74B8-49A9-81E4-07F3CE1FCE0A}" srcOrd="0" destOrd="0" presId="urn:microsoft.com/office/officeart/2005/8/layout/lProcess1"/>
    <dgm:cxn modelId="{416D2E47-FE90-461A-A08B-63426C23AAB8}" type="presOf" srcId="{CCEF4520-D58B-4CBA-BA7E-FB8ACAF80541}" destId="{411430FF-FF48-4D0B-9C34-5A7CCD3CC292}" srcOrd="0" destOrd="0" presId="urn:microsoft.com/office/officeart/2005/8/layout/lProcess1"/>
    <dgm:cxn modelId="{F5203404-3E1C-4624-BCA2-EC5FC1B5A38D}" type="presOf" srcId="{0D3ED482-71AC-4E09-803E-525E23C3B227}" destId="{CD7112E3-6104-4EEA-9F8B-B7415942E8FE}" srcOrd="0" destOrd="0" presId="urn:microsoft.com/office/officeart/2005/8/layout/lProcess1"/>
    <dgm:cxn modelId="{E8845034-4CA7-45E1-9D3A-4B2679AF2F3E}" type="presOf" srcId="{08747053-149D-471B-B170-B59D52A97313}" destId="{056A8768-C0C8-4387-8D87-25CB5E4C3677}" srcOrd="0" destOrd="0" presId="urn:microsoft.com/office/officeart/2005/8/layout/lProcess1"/>
    <dgm:cxn modelId="{823834FE-349B-468D-AD2B-55FBF0B30154}" type="presOf" srcId="{360C0236-8E7C-4A9B-86F4-ADC4AA76ECD1}" destId="{023BCC6B-9583-44B1-A8C6-CEE801B9A747}" srcOrd="0" destOrd="0" presId="urn:microsoft.com/office/officeart/2005/8/layout/lProcess1"/>
    <dgm:cxn modelId="{B59C00F2-6D66-4CAA-9143-F25CC8A88139}" type="presOf" srcId="{7CFC53EC-611C-44EB-B618-7875677B9893}" destId="{76F52F46-BAC2-4306-9498-EFC0E2E5EF03}" srcOrd="0" destOrd="0" presId="urn:microsoft.com/office/officeart/2005/8/layout/lProcess1"/>
    <dgm:cxn modelId="{DD8A94C6-D917-442E-9399-135FFBD0D26C}" type="presOf" srcId="{7FFA533E-BFF8-4B89-92D1-07957357D3B5}" destId="{BCA9ED3A-6EA1-4F2C-969F-00240FBE72B9}" srcOrd="0" destOrd="0" presId="urn:microsoft.com/office/officeart/2005/8/layout/lProcess1"/>
    <dgm:cxn modelId="{214D0B83-C7F5-482F-A89B-86450E521F2B}" type="presOf" srcId="{C89AF841-141A-4818-BA7B-C2C1BA7C1BB3}" destId="{C64FB877-5306-40BE-9CA9-5764B3AFBE36}" srcOrd="0" destOrd="0" presId="urn:microsoft.com/office/officeart/2005/8/layout/lProcess1"/>
    <dgm:cxn modelId="{631A2694-99A0-46B9-BD88-01EDC0B08480}" type="presOf" srcId="{5A976395-8DEA-48D6-A47D-BAE388D0B5DA}" destId="{79232466-364B-43FE-8E18-AD66380D4267}" srcOrd="0" destOrd="0" presId="urn:microsoft.com/office/officeart/2005/8/layout/lProcess1"/>
    <dgm:cxn modelId="{BE9D3FCA-3729-4C3A-A50A-DE38C8C8F35E}" srcId="{1BB0636C-C7F1-48A1-8271-46FCC3EFF219}" destId="{7FFA533E-BFF8-4B89-92D1-07957357D3B5}" srcOrd="8" destOrd="0" parTransId="{77E7F068-ED25-4D80-A150-EEA6358778C3}" sibTransId="{703D37DA-9D04-48C7-9917-03C11B75579F}"/>
    <dgm:cxn modelId="{D4450FC6-6620-4792-B396-E8E19DBE44F4}" srcId="{1BB0636C-C7F1-48A1-8271-46FCC3EFF219}" destId="{360C0236-8E7C-4A9B-86F4-ADC4AA76ECD1}" srcOrd="6" destOrd="0" parTransId="{B57EA4D9-ED4F-40C8-8106-240E80E97DFF}" sibTransId="{994012F0-68DB-4730-9C9C-A29CAF9753B4}"/>
    <dgm:cxn modelId="{97C18EB8-A7AD-4785-8A22-60A43A86292A}" srcId="{186EA5F9-1BED-4C06-B182-B016FA331FFB}" destId="{FC6BDF1B-7666-4901-8933-E59C87501C83}" srcOrd="4" destOrd="0" parTransId="{423A87BC-601A-45E9-BAB5-4E74775C65AB}" sibTransId="{82FA9713-DD07-416F-88F4-532B5F2EAC90}"/>
    <dgm:cxn modelId="{00AABC5C-B039-4491-9C3E-B8C3C424E5B7}" type="presOf" srcId="{1645CB60-6D54-4567-A27F-A13ADC81D2E4}" destId="{B37383AF-9B7A-42A6-B08D-32613F242FB7}" srcOrd="0" destOrd="0" presId="urn:microsoft.com/office/officeart/2005/8/layout/lProcess1"/>
    <dgm:cxn modelId="{93111FD2-5C5F-4D97-9760-9206E5BE5F4A}" type="presOf" srcId="{5356D253-13A4-4E63-9090-ACD4D516A1F9}" destId="{73A46A9C-C56D-49E2-A3F6-0D259BCDB23D}" srcOrd="0" destOrd="0" presId="urn:microsoft.com/office/officeart/2005/8/layout/lProcess1"/>
    <dgm:cxn modelId="{2972A115-60D5-458D-96DC-9D594A7BE0D6}" srcId="{1BB0636C-C7F1-48A1-8271-46FCC3EFF219}" destId="{8DAC51EF-4BF6-4F80-92D7-607D23CE4BBE}" srcOrd="7" destOrd="0" parTransId="{85BA5B28-2B12-408A-9502-CD37A368DB24}" sibTransId="{A01F37DA-C01F-4400-8563-D8418EB89946}"/>
    <dgm:cxn modelId="{DDDFC241-FFDE-4C3A-8AE8-45C036C627FC}" type="presOf" srcId="{F358C470-BAEE-4E47-9803-963781AF9A9A}" destId="{85670776-CDB8-4801-A3E5-ABBFCA559329}" srcOrd="0" destOrd="0" presId="urn:microsoft.com/office/officeart/2005/8/layout/lProcess1"/>
    <dgm:cxn modelId="{BC874C53-FF49-4E75-866F-6F657676E48F}" srcId="{186EA5F9-1BED-4C06-B182-B016FA331FFB}" destId="{4A5812CE-7D24-4A4E-8D8D-151FB9BD13D6}" srcOrd="0" destOrd="0" parTransId="{74447616-A52B-45C1-97EA-70C4CEE376D7}" sibTransId="{0D3ED482-71AC-4E09-803E-525E23C3B227}"/>
    <dgm:cxn modelId="{A0183592-4333-42CA-89C3-A8C2D0B99AB9}" type="presOf" srcId="{4A5812CE-7D24-4A4E-8D8D-151FB9BD13D6}" destId="{B9C94445-6ACC-47CD-AE48-DEC7FDC9F535}" srcOrd="0" destOrd="0" presId="urn:microsoft.com/office/officeart/2005/8/layout/lProcess1"/>
    <dgm:cxn modelId="{2BF7191E-8089-4420-9E93-B98445513FC2}" type="presOf" srcId="{8DAC51EF-4BF6-4F80-92D7-607D23CE4BBE}" destId="{6CC9942D-8CF8-41F8-A27B-72DB207E9C9B}" srcOrd="0" destOrd="0" presId="urn:microsoft.com/office/officeart/2005/8/layout/lProcess1"/>
    <dgm:cxn modelId="{BBE5484B-B11C-456C-AD63-5FCA449503B1}" type="presOf" srcId="{703D37DA-9D04-48C7-9917-03C11B75579F}" destId="{FA2DC799-6746-4A73-AA04-A3161797863C}" srcOrd="0" destOrd="0" presId="urn:microsoft.com/office/officeart/2005/8/layout/lProcess1"/>
    <dgm:cxn modelId="{4966585F-BBE3-42EC-BF44-5C0BD8C9418A}" srcId="{186EA5F9-1BED-4C06-B182-B016FA331FFB}" destId="{1645CB60-6D54-4567-A27F-A13ADC81D2E4}" srcOrd="6" destOrd="0" parTransId="{AC5139EB-569E-4BC2-A144-F30CDC3A9864}" sibTransId="{CCEF4520-D58B-4CBA-BA7E-FB8ACAF80541}"/>
    <dgm:cxn modelId="{214A3208-082B-433C-938A-50C74082E9A8}" type="presOf" srcId="{7A650265-7FF4-480C-A8E7-12BAC875AA61}" destId="{6786D247-C386-4209-B9B5-98D8F2E9AF21}" srcOrd="0" destOrd="0" presId="urn:microsoft.com/office/officeart/2005/8/layout/lProcess1"/>
    <dgm:cxn modelId="{1FC2E86E-1E8D-4E45-B197-6EB1D20653F0}" type="presOf" srcId="{4641B145-6B04-4411-8AC9-7DD52129D40B}" destId="{E0C0A71F-9DCE-4CCE-9956-BA215A767540}" srcOrd="0" destOrd="0" presId="urn:microsoft.com/office/officeart/2005/8/layout/lProcess1"/>
    <dgm:cxn modelId="{F383C5A7-DE1B-4007-A911-98781AB9B91E}" type="presOf" srcId="{377E3500-8585-404E-9D08-4140C13B54E2}" destId="{8E039649-0AE6-4E66-AE65-9E0C86962154}" srcOrd="0" destOrd="0" presId="urn:microsoft.com/office/officeart/2005/8/layout/lProcess1"/>
    <dgm:cxn modelId="{A8C2162B-8E1A-44A8-A3BE-7394259DC223}" type="presOf" srcId="{821A642D-700D-4E53-8E2A-631D151B86E5}" destId="{067AC13A-A371-44AB-9940-004A06B6B4CB}" srcOrd="0" destOrd="0" presId="urn:microsoft.com/office/officeart/2005/8/layout/lProcess1"/>
    <dgm:cxn modelId="{87B16EBA-4961-4BEA-A3C0-AC8F05C99A38}" type="presOf" srcId="{73AE9112-097F-4691-9164-8D0EB8CB76D9}" destId="{623710D2-52C9-4B5D-B717-A4B262FC757F}" srcOrd="0" destOrd="0" presId="urn:microsoft.com/office/officeart/2005/8/layout/lProcess1"/>
    <dgm:cxn modelId="{11D694DD-A886-4BF3-8767-04FFAC9F69BF}" type="presOf" srcId="{FCED5EEC-BF6E-4ACF-BD83-08CB01BF8675}" destId="{661F3C92-AADA-4747-9147-89721BE60AB5}" srcOrd="0" destOrd="0" presId="urn:microsoft.com/office/officeart/2005/8/layout/lProcess1"/>
    <dgm:cxn modelId="{4C823D03-ECA9-4650-AC74-E4BBADD88DCD}" type="presOf" srcId="{ECBC8715-F487-4C00-90F7-4285DD43656E}" destId="{DE2DB74B-1798-434D-AB5E-70695B3AD95F}" srcOrd="0" destOrd="0" presId="urn:microsoft.com/office/officeart/2005/8/layout/lProcess1"/>
    <dgm:cxn modelId="{95F904EC-F368-4D90-900C-B6E47311CD1F}" type="presOf" srcId="{186EA5F9-1BED-4C06-B182-B016FA331FFB}" destId="{004E8E8C-3337-4815-83A5-9180868CD23D}" srcOrd="0" destOrd="0" presId="urn:microsoft.com/office/officeart/2005/8/layout/lProcess1"/>
    <dgm:cxn modelId="{57C6F165-A568-4C7A-8590-54E80981EEB4}" srcId="{186EA5F9-1BED-4C06-B182-B016FA331FFB}" destId="{0AA5AB4A-EACF-4C20-B35B-E19CE7E60213}" srcOrd="9" destOrd="0" parTransId="{27C745D0-C849-426D-99CC-7751E9DF5859}" sibTransId="{B568009E-334F-44AB-AF8E-E54120294878}"/>
    <dgm:cxn modelId="{028FD50E-ABCC-48AD-B918-90EA9F66D905}" srcId="{1BB0636C-C7F1-48A1-8271-46FCC3EFF219}" destId="{73AE9112-097F-4691-9164-8D0EB8CB76D9}" srcOrd="2" destOrd="0" parTransId="{01597230-898A-4494-82C4-5BAB5DCE8A80}" sibTransId="{346A265A-6EF0-43E7-AEDC-6AD1B6DDF85A}"/>
    <dgm:cxn modelId="{4F511371-D816-4424-B638-B4000C40EC0B}" type="presOf" srcId="{0BF82AA6-96D5-4A7F-9EDF-BDBD6C4CE2B8}" destId="{972459B8-80A4-4BFF-AEE8-BFA6A4F5B7BC}" srcOrd="0" destOrd="0" presId="urn:microsoft.com/office/officeart/2005/8/layout/lProcess1"/>
    <dgm:cxn modelId="{810F7E67-5027-47D0-8E9D-6F1B0DFC8885}" type="presOf" srcId="{82FA9713-DD07-416F-88F4-532B5F2EAC90}" destId="{A0811A12-5B41-4B45-993D-6867CBD70BE7}" srcOrd="0" destOrd="0" presId="urn:microsoft.com/office/officeart/2005/8/layout/lProcess1"/>
    <dgm:cxn modelId="{992054C4-AAFA-46DF-AE80-2F7C11233426}" srcId="{1BB0636C-C7F1-48A1-8271-46FCC3EFF219}" destId="{0BF82AA6-96D5-4A7F-9EDF-BDBD6C4CE2B8}" srcOrd="9" destOrd="0" parTransId="{700B5907-8BCC-4D7D-89F5-5E2725D80FEA}" sibTransId="{67B033B4-13E0-43E4-B27D-76408437EA3F}"/>
    <dgm:cxn modelId="{E6242BFD-FCE6-4AFB-975F-23566DFA0722}" type="presOf" srcId="{A01F37DA-C01F-4400-8563-D8418EB89946}" destId="{3BEF012E-7C7F-4313-8DD7-20EA4255B2FD}" srcOrd="0" destOrd="0" presId="urn:microsoft.com/office/officeart/2005/8/layout/lProcess1"/>
    <dgm:cxn modelId="{1158D9BB-DA86-4916-8059-5C2017CF8B70}" srcId="{186EA5F9-1BED-4C06-B182-B016FA331FFB}" destId="{FCED5EEC-BF6E-4ACF-BD83-08CB01BF8675}" srcOrd="3" destOrd="0" parTransId="{D6DFE8B4-1AF1-4FAA-8B9B-9B41464965AE}" sibTransId="{565C5D44-E202-4762-BA12-A67015FE61F3}"/>
    <dgm:cxn modelId="{CB247029-BE57-485F-8B3A-2A6EA701FAD1}" type="presOf" srcId="{8E2A2579-89C7-4BEA-8BF4-1DF44F6F55E6}" destId="{4E44D5A5-63B1-41D5-9FDF-F41902F20B19}" srcOrd="0" destOrd="0" presId="urn:microsoft.com/office/officeart/2005/8/layout/lProcess1"/>
    <dgm:cxn modelId="{EAC1BCBB-117D-4CDF-BA66-07B2B711D05B}" srcId="{377E3500-8585-404E-9D08-4140C13B54E2}" destId="{186EA5F9-1BED-4C06-B182-B016FA331FFB}" srcOrd="1" destOrd="0" parTransId="{DED5BC83-53B8-49CF-99B2-6D9118DB924B}" sibTransId="{E2B20211-2173-4A3C-A6D1-AAE1BB5971A0}"/>
    <dgm:cxn modelId="{786908AC-CA37-4B04-848A-E2CECD897762}" type="presOf" srcId="{74447616-A52B-45C1-97EA-70C4CEE376D7}" destId="{0E8032D3-502B-41BD-845E-EF3C103EC370}" srcOrd="0" destOrd="0" presId="urn:microsoft.com/office/officeart/2005/8/layout/lProcess1"/>
    <dgm:cxn modelId="{E21A1861-A885-404B-82E2-4E6DD03997AF}" srcId="{186EA5F9-1BED-4C06-B182-B016FA331FFB}" destId="{6161268B-89CE-44F0-B63C-93650AD9DFB1}" srcOrd="5" destOrd="0" parTransId="{95DAD433-C5C7-4CF6-8E99-95BCEF62E738}" sibTransId="{4641B145-6B04-4411-8AC9-7DD52129D40B}"/>
    <dgm:cxn modelId="{D2634FFE-0793-41BF-B567-73695B44C9CD}" type="presOf" srcId="{EFD33CA1-C47A-4427-84FB-37C18717486F}" destId="{64097DF6-3CF6-4242-9C53-075F4AAB23F3}" srcOrd="0" destOrd="0" presId="urn:microsoft.com/office/officeart/2005/8/layout/lProcess1"/>
    <dgm:cxn modelId="{73F0CA00-CCFF-4F3A-87E7-D243F5B9701A}" type="presParOf" srcId="{8E039649-0AE6-4E66-AE65-9E0C86962154}" destId="{322B12C1-7313-4A91-8CAD-1CAF516A92DA}" srcOrd="0" destOrd="0" presId="urn:microsoft.com/office/officeart/2005/8/layout/lProcess1"/>
    <dgm:cxn modelId="{8B59D33B-0A92-462D-89F1-EAB2DCAD4586}" type="presParOf" srcId="{322B12C1-7313-4A91-8CAD-1CAF516A92DA}" destId="{189665C0-EEDD-459E-8D4A-8E338650848B}" srcOrd="0" destOrd="0" presId="urn:microsoft.com/office/officeart/2005/8/layout/lProcess1"/>
    <dgm:cxn modelId="{9F016C95-FA37-44CF-9313-1711657860AF}" type="presParOf" srcId="{322B12C1-7313-4A91-8CAD-1CAF516A92DA}" destId="{2B631270-A20E-48C9-8196-9D41D4D19ACE}" srcOrd="1" destOrd="0" presId="urn:microsoft.com/office/officeart/2005/8/layout/lProcess1"/>
    <dgm:cxn modelId="{1F7DECD0-C14E-4DDB-AD32-4B73824F3BC5}" type="presParOf" srcId="{322B12C1-7313-4A91-8CAD-1CAF516A92DA}" destId="{321DC9E4-1828-4EE3-ABDE-6EF207FFA05A}" srcOrd="2" destOrd="0" presId="urn:microsoft.com/office/officeart/2005/8/layout/lProcess1"/>
    <dgm:cxn modelId="{83F57AC0-A685-4A7B-87D8-1C9F62F1DB07}" type="presParOf" srcId="{322B12C1-7313-4A91-8CAD-1CAF516A92DA}" destId="{F749CD68-74B8-49A9-81E4-07F3CE1FCE0A}" srcOrd="3" destOrd="0" presId="urn:microsoft.com/office/officeart/2005/8/layout/lProcess1"/>
    <dgm:cxn modelId="{B0025FD9-21C3-453C-881B-7101DE9F6251}" type="presParOf" srcId="{322B12C1-7313-4A91-8CAD-1CAF516A92DA}" destId="{4E44D5A5-63B1-41D5-9FDF-F41902F20B19}" srcOrd="4" destOrd="0" presId="urn:microsoft.com/office/officeart/2005/8/layout/lProcess1"/>
    <dgm:cxn modelId="{253AC9E9-74A2-41DE-BC12-BEC662D2D525}" type="presParOf" srcId="{322B12C1-7313-4A91-8CAD-1CAF516A92DA}" destId="{76F52F46-BAC2-4306-9498-EFC0E2E5EF03}" srcOrd="5" destOrd="0" presId="urn:microsoft.com/office/officeart/2005/8/layout/lProcess1"/>
    <dgm:cxn modelId="{8BB8E26E-4B1A-49D9-A524-5988E368A408}" type="presParOf" srcId="{322B12C1-7313-4A91-8CAD-1CAF516A92DA}" destId="{623710D2-52C9-4B5D-B717-A4B262FC757F}" srcOrd="6" destOrd="0" presId="urn:microsoft.com/office/officeart/2005/8/layout/lProcess1"/>
    <dgm:cxn modelId="{62B17B71-2D72-42E1-AA1A-D6E4C39C5458}" type="presParOf" srcId="{322B12C1-7313-4A91-8CAD-1CAF516A92DA}" destId="{8E5E8A04-D28D-4036-AF63-E37181D6F72F}" srcOrd="7" destOrd="0" presId="urn:microsoft.com/office/officeart/2005/8/layout/lProcess1"/>
    <dgm:cxn modelId="{18D24829-2DBF-47E3-9D52-B47511ECF629}" type="presParOf" srcId="{322B12C1-7313-4A91-8CAD-1CAF516A92DA}" destId="{AF0DE083-F133-40B8-9946-2424AE07A5D2}" srcOrd="8" destOrd="0" presId="urn:microsoft.com/office/officeart/2005/8/layout/lProcess1"/>
    <dgm:cxn modelId="{CA520F08-4436-44C0-AAC8-F0E07C15AA36}" type="presParOf" srcId="{322B12C1-7313-4A91-8CAD-1CAF516A92DA}" destId="{64097DF6-3CF6-4242-9C53-075F4AAB23F3}" srcOrd="9" destOrd="0" presId="urn:microsoft.com/office/officeart/2005/8/layout/lProcess1"/>
    <dgm:cxn modelId="{0AB743B3-31C0-433D-8582-CB9417E1993E}" type="presParOf" srcId="{322B12C1-7313-4A91-8CAD-1CAF516A92DA}" destId="{C64FB877-5306-40BE-9CA9-5764B3AFBE36}" srcOrd="10" destOrd="0" presId="urn:microsoft.com/office/officeart/2005/8/layout/lProcess1"/>
    <dgm:cxn modelId="{E63887A3-9C80-4BFE-98D7-14AFE7B2D4F4}" type="presParOf" srcId="{322B12C1-7313-4A91-8CAD-1CAF516A92DA}" destId="{056A8768-C0C8-4387-8D87-25CB5E4C3677}" srcOrd="11" destOrd="0" presId="urn:microsoft.com/office/officeart/2005/8/layout/lProcess1"/>
    <dgm:cxn modelId="{A8E9A873-BE2D-48A2-8FAE-17EAA03363CE}" type="presParOf" srcId="{322B12C1-7313-4A91-8CAD-1CAF516A92DA}" destId="{7BEB1777-A344-438B-BF3C-16D3BF0B94C8}" srcOrd="12" destOrd="0" presId="urn:microsoft.com/office/officeart/2005/8/layout/lProcess1"/>
    <dgm:cxn modelId="{7C834494-67D4-4A02-A4B7-EFE1F0B424EF}" type="presParOf" srcId="{322B12C1-7313-4A91-8CAD-1CAF516A92DA}" destId="{79232466-364B-43FE-8E18-AD66380D4267}" srcOrd="13" destOrd="0" presId="urn:microsoft.com/office/officeart/2005/8/layout/lProcess1"/>
    <dgm:cxn modelId="{4AC97D3A-C605-44FE-9088-8272E5EA541B}" type="presParOf" srcId="{322B12C1-7313-4A91-8CAD-1CAF516A92DA}" destId="{023BCC6B-9583-44B1-A8C6-CEE801B9A747}" srcOrd="14" destOrd="0" presId="urn:microsoft.com/office/officeart/2005/8/layout/lProcess1"/>
    <dgm:cxn modelId="{2DEC8902-F60C-42A0-8A26-276F78CE3320}" type="presParOf" srcId="{322B12C1-7313-4A91-8CAD-1CAF516A92DA}" destId="{2138C29A-0D85-40A5-82F4-9FC397B84FE9}" srcOrd="15" destOrd="0" presId="urn:microsoft.com/office/officeart/2005/8/layout/lProcess1"/>
    <dgm:cxn modelId="{FAF6BA8A-3A15-4E72-8A22-31855658511F}" type="presParOf" srcId="{322B12C1-7313-4A91-8CAD-1CAF516A92DA}" destId="{6CC9942D-8CF8-41F8-A27B-72DB207E9C9B}" srcOrd="16" destOrd="0" presId="urn:microsoft.com/office/officeart/2005/8/layout/lProcess1"/>
    <dgm:cxn modelId="{13FEC51F-17D7-481B-85A0-6B2854886C5F}" type="presParOf" srcId="{322B12C1-7313-4A91-8CAD-1CAF516A92DA}" destId="{3BEF012E-7C7F-4313-8DD7-20EA4255B2FD}" srcOrd="17" destOrd="0" presId="urn:microsoft.com/office/officeart/2005/8/layout/lProcess1"/>
    <dgm:cxn modelId="{696D2D4B-A6E3-4CB5-BFC2-321A3E45EEE2}" type="presParOf" srcId="{322B12C1-7313-4A91-8CAD-1CAF516A92DA}" destId="{BCA9ED3A-6EA1-4F2C-969F-00240FBE72B9}" srcOrd="18" destOrd="0" presId="urn:microsoft.com/office/officeart/2005/8/layout/lProcess1"/>
    <dgm:cxn modelId="{97210630-2A01-4D53-B2A7-21B919B4811E}" type="presParOf" srcId="{322B12C1-7313-4A91-8CAD-1CAF516A92DA}" destId="{FA2DC799-6746-4A73-AA04-A3161797863C}" srcOrd="19" destOrd="0" presId="urn:microsoft.com/office/officeart/2005/8/layout/lProcess1"/>
    <dgm:cxn modelId="{1F64F794-6213-40B4-8D4C-9AE78DBD0DAF}" type="presParOf" srcId="{322B12C1-7313-4A91-8CAD-1CAF516A92DA}" destId="{972459B8-80A4-4BFF-AEE8-BFA6A4F5B7BC}" srcOrd="20" destOrd="0" presId="urn:microsoft.com/office/officeart/2005/8/layout/lProcess1"/>
    <dgm:cxn modelId="{446A9957-F89F-4DEB-80B6-719B63F35F7E}" type="presParOf" srcId="{8E039649-0AE6-4E66-AE65-9E0C86962154}" destId="{423C00D9-6B43-4373-8F99-0F963599DC63}" srcOrd="1" destOrd="0" presId="urn:microsoft.com/office/officeart/2005/8/layout/lProcess1"/>
    <dgm:cxn modelId="{72D9FC1A-72C0-46C1-8AFF-FE0A88E3BFBD}" type="presParOf" srcId="{8E039649-0AE6-4E66-AE65-9E0C86962154}" destId="{311D9BEA-25C4-4BDA-BDCC-ABBA67BA41C1}" srcOrd="2" destOrd="0" presId="urn:microsoft.com/office/officeart/2005/8/layout/lProcess1"/>
    <dgm:cxn modelId="{B1EE8507-B8FC-4EAF-A593-6C2D975D3B16}" type="presParOf" srcId="{311D9BEA-25C4-4BDA-BDCC-ABBA67BA41C1}" destId="{004E8E8C-3337-4815-83A5-9180868CD23D}" srcOrd="0" destOrd="0" presId="urn:microsoft.com/office/officeart/2005/8/layout/lProcess1"/>
    <dgm:cxn modelId="{925A191C-40B3-480C-95DC-09065CB60EDC}" type="presParOf" srcId="{311D9BEA-25C4-4BDA-BDCC-ABBA67BA41C1}" destId="{0E8032D3-502B-41BD-845E-EF3C103EC370}" srcOrd="1" destOrd="0" presId="urn:microsoft.com/office/officeart/2005/8/layout/lProcess1"/>
    <dgm:cxn modelId="{AF663A68-8F9E-49AD-9B4B-3C646DD0C979}" type="presParOf" srcId="{311D9BEA-25C4-4BDA-BDCC-ABBA67BA41C1}" destId="{B9C94445-6ACC-47CD-AE48-DEC7FDC9F535}" srcOrd="2" destOrd="0" presId="urn:microsoft.com/office/officeart/2005/8/layout/lProcess1"/>
    <dgm:cxn modelId="{2EEAEDA9-823E-4095-8462-677492482546}" type="presParOf" srcId="{311D9BEA-25C4-4BDA-BDCC-ABBA67BA41C1}" destId="{CD7112E3-6104-4EEA-9F8B-B7415942E8FE}" srcOrd="3" destOrd="0" presId="urn:microsoft.com/office/officeart/2005/8/layout/lProcess1"/>
    <dgm:cxn modelId="{0AA95335-C370-46E8-87C2-87050A511A7A}" type="presParOf" srcId="{311D9BEA-25C4-4BDA-BDCC-ABBA67BA41C1}" destId="{2641CD6C-C367-499D-80CE-1D84D9288DF5}" srcOrd="4" destOrd="0" presId="urn:microsoft.com/office/officeart/2005/8/layout/lProcess1"/>
    <dgm:cxn modelId="{FE1CA604-F962-4806-9361-28A22801E075}" type="presParOf" srcId="{311D9BEA-25C4-4BDA-BDCC-ABBA67BA41C1}" destId="{067AC13A-A371-44AB-9940-004A06B6B4CB}" srcOrd="5" destOrd="0" presId="urn:microsoft.com/office/officeart/2005/8/layout/lProcess1"/>
    <dgm:cxn modelId="{C0C0EA59-C8E8-4123-82B4-C30EEC5CDF88}" type="presParOf" srcId="{311D9BEA-25C4-4BDA-BDCC-ABBA67BA41C1}" destId="{38956430-F19F-400E-A2B5-E2BC078890E0}" srcOrd="6" destOrd="0" presId="urn:microsoft.com/office/officeart/2005/8/layout/lProcess1"/>
    <dgm:cxn modelId="{2BF44C04-5F74-4B98-959F-D3F4515247D0}" type="presParOf" srcId="{311D9BEA-25C4-4BDA-BDCC-ABBA67BA41C1}" destId="{6786D247-C386-4209-B9B5-98D8F2E9AF21}" srcOrd="7" destOrd="0" presId="urn:microsoft.com/office/officeart/2005/8/layout/lProcess1"/>
    <dgm:cxn modelId="{F7583851-E8F2-4341-B908-3AD660194C0D}" type="presParOf" srcId="{311D9BEA-25C4-4BDA-BDCC-ABBA67BA41C1}" destId="{661F3C92-AADA-4747-9147-89721BE60AB5}" srcOrd="8" destOrd="0" presId="urn:microsoft.com/office/officeart/2005/8/layout/lProcess1"/>
    <dgm:cxn modelId="{8BFEF90E-0531-4C17-9B3F-E175096E4F84}" type="presParOf" srcId="{311D9BEA-25C4-4BDA-BDCC-ABBA67BA41C1}" destId="{3D7EA5B8-DFDF-4409-8C6A-F6473BAEF845}" srcOrd="9" destOrd="0" presId="urn:microsoft.com/office/officeart/2005/8/layout/lProcess1"/>
    <dgm:cxn modelId="{DDD6164B-C583-4A56-9CF8-62555E078638}" type="presParOf" srcId="{311D9BEA-25C4-4BDA-BDCC-ABBA67BA41C1}" destId="{26F54F58-F169-4CAA-AEB3-26B67A97B3C8}" srcOrd="10" destOrd="0" presId="urn:microsoft.com/office/officeart/2005/8/layout/lProcess1"/>
    <dgm:cxn modelId="{F3FF0E65-B491-47AF-BADF-987BD07E127B}" type="presParOf" srcId="{311D9BEA-25C4-4BDA-BDCC-ABBA67BA41C1}" destId="{A0811A12-5B41-4B45-993D-6867CBD70BE7}" srcOrd="11" destOrd="0" presId="urn:microsoft.com/office/officeart/2005/8/layout/lProcess1"/>
    <dgm:cxn modelId="{8FFAB596-3109-429B-BDC2-F336D73BF979}" type="presParOf" srcId="{311D9BEA-25C4-4BDA-BDCC-ABBA67BA41C1}" destId="{3A0C2E89-C69F-470B-AA8E-DA642D15ED52}" srcOrd="12" destOrd="0" presId="urn:microsoft.com/office/officeart/2005/8/layout/lProcess1"/>
    <dgm:cxn modelId="{3172A7F1-F8D0-46C0-BC60-0FB390E78874}" type="presParOf" srcId="{311D9BEA-25C4-4BDA-BDCC-ABBA67BA41C1}" destId="{E0C0A71F-9DCE-4CCE-9956-BA215A767540}" srcOrd="13" destOrd="0" presId="urn:microsoft.com/office/officeart/2005/8/layout/lProcess1"/>
    <dgm:cxn modelId="{D4748BBD-4170-490C-9B65-7F90480D6DD1}" type="presParOf" srcId="{311D9BEA-25C4-4BDA-BDCC-ABBA67BA41C1}" destId="{B37383AF-9B7A-42A6-B08D-32613F242FB7}" srcOrd="14" destOrd="0" presId="urn:microsoft.com/office/officeart/2005/8/layout/lProcess1"/>
    <dgm:cxn modelId="{3D3D1420-5E18-48C6-A5FB-3F3184264C0C}" type="presParOf" srcId="{311D9BEA-25C4-4BDA-BDCC-ABBA67BA41C1}" destId="{411430FF-FF48-4D0B-9C34-5A7CCD3CC292}" srcOrd="15" destOrd="0" presId="urn:microsoft.com/office/officeart/2005/8/layout/lProcess1"/>
    <dgm:cxn modelId="{D5318348-5625-4028-9773-180A34551F1E}" type="presParOf" srcId="{311D9BEA-25C4-4BDA-BDCC-ABBA67BA41C1}" destId="{85670776-CDB8-4801-A3E5-ABBFCA559329}" srcOrd="16" destOrd="0" presId="urn:microsoft.com/office/officeart/2005/8/layout/lProcess1"/>
    <dgm:cxn modelId="{3F6FCF5E-AA1F-44CA-B817-C9316E57B8C9}" type="presParOf" srcId="{311D9BEA-25C4-4BDA-BDCC-ABBA67BA41C1}" destId="{DE2DB74B-1798-434D-AB5E-70695B3AD95F}" srcOrd="17" destOrd="0" presId="urn:microsoft.com/office/officeart/2005/8/layout/lProcess1"/>
    <dgm:cxn modelId="{3682984E-DDE2-4108-96BB-DCC573942FA8}" type="presParOf" srcId="{311D9BEA-25C4-4BDA-BDCC-ABBA67BA41C1}" destId="{FFF16584-33AE-4680-B3AE-09CBA63E204B}" srcOrd="18" destOrd="0" presId="urn:microsoft.com/office/officeart/2005/8/layout/lProcess1"/>
    <dgm:cxn modelId="{D87136A2-8502-42C7-A60B-D0A7766A85AE}" type="presParOf" srcId="{311D9BEA-25C4-4BDA-BDCC-ABBA67BA41C1}" destId="{73A46A9C-C56D-49E2-A3F6-0D259BCDB23D}" srcOrd="19" destOrd="0" presId="urn:microsoft.com/office/officeart/2005/8/layout/lProcess1"/>
    <dgm:cxn modelId="{BFEF8399-3F0E-43F4-8A3D-06BB80F36078}" type="presParOf" srcId="{311D9BEA-25C4-4BDA-BDCC-ABBA67BA41C1}" destId="{167AC13F-E107-42A1-A60B-7FF28F58AE54}" srcOrd="2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A8846-A3BC-48C4-B01A-4ADC66F6A31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20F4C728-D0AE-4E5F-9608-F2D8200D5EAF}">
      <dgm:prSet custT="1"/>
      <dgm:spPr>
        <a:xfrm rot="5400000">
          <a:off x="5533736" y="1525827"/>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Leaders and managers, testers, architects, threat modeling</a:t>
          </a:r>
        </a:p>
      </dgm:t>
    </dgm:pt>
    <dgm:pt modelId="{E6B93129-AF4A-4CD4-BB80-1285F38CB6D0}">
      <dgm:prSet custT="1"/>
      <dgm:spPr>
        <a:xfrm rot="5400000">
          <a:off x="5533736" y="1525827"/>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Secure coding for developers (hands-on, language-specific)</a:t>
          </a:r>
          <a:endParaRPr lang="en-US" sz="1600" dirty="0">
            <a:solidFill>
              <a:sysClr val="windowText" lastClr="000000">
                <a:hueOff val="0"/>
                <a:satOff val="0"/>
                <a:lumOff val="0"/>
                <a:alphaOff val="0"/>
              </a:sysClr>
            </a:solidFill>
            <a:latin typeface="Calibri" pitchFamily="34" charset="0"/>
            <a:ea typeface="+mn-ea"/>
            <a:cs typeface="+mn-cs"/>
          </a:endParaRPr>
        </a:p>
      </dgm:t>
    </dgm:pt>
    <dgm:pt modelId="{E51038A2-429D-4D27-9808-4536325D3C0F}">
      <dgm:prSet custT="1"/>
      <dgm:spPr>
        <a:xfrm>
          <a:off x="0" y="3758221"/>
          <a:ext cx="3182112" cy="1192299"/>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800" b="1" dirty="0" smtClean="0">
              <a:solidFill>
                <a:sysClr val="window" lastClr="FFFFFF"/>
              </a:solidFill>
              <a:latin typeface="Calibri" pitchFamily="34" charset="0"/>
              <a:ea typeface="+mn-ea"/>
              <a:cs typeface="+mn-cs"/>
            </a:rPr>
            <a:t>Application Security</a:t>
          </a:r>
          <a:br>
            <a:rPr lang="en-US" sz="1800" b="1" dirty="0" smtClean="0">
              <a:solidFill>
                <a:sysClr val="window" lastClr="FFFFFF"/>
              </a:solidFill>
              <a:latin typeface="Calibri" pitchFamily="34" charset="0"/>
              <a:ea typeface="+mn-ea"/>
              <a:cs typeface="+mn-cs"/>
            </a:rPr>
          </a:br>
          <a:r>
            <a:rPr lang="en-US" sz="1800" b="1" dirty="0" smtClean="0">
              <a:solidFill>
                <a:sysClr val="window" lastClr="FFFFFF"/>
              </a:solidFill>
              <a:latin typeface="Calibri" pitchFamily="34" charset="0"/>
              <a:ea typeface="+mn-ea"/>
              <a:cs typeface="+mn-cs"/>
            </a:rPr>
            <a:t>Education and Training Curriculum</a:t>
          </a:r>
          <a:endParaRPr lang="en-US" sz="1800" b="1" dirty="0">
            <a:solidFill>
              <a:sysClr val="window" lastClr="FFFFFF"/>
            </a:solidFill>
            <a:latin typeface="Calibri" pitchFamily="34" charset="0"/>
            <a:ea typeface="+mn-ea"/>
            <a:cs typeface="+mn-cs"/>
          </a:endParaRPr>
        </a:p>
      </dgm:t>
    </dgm:pt>
    <dgm:pt modelId="{A775A7A3-F392-4360-B504-E9400BA0E938}" type="sibTrans" cxnId="{EF834470-2BE2-45B8-9D98-BCF75F19B0CE}">
      <dgm:prSet/>
      <dgm:spPr/>
      <dgm:t>
        <a:bodyPr/>
        <a:lstStyle/>
        <a:p>
          <a:endParaRPr lang="en-US" sz="1400">
            <a:latin typeface="Calibri" pitchFamily="34" charset="0"/>
          </a:endParaRPr>
        </a:p>
      </dgm:t>
    </dgm:pt>
    <dgm:pt modelId="{6DAFBD6E-74AE-45C0-9FF7-AD8E3EDE2D95}" type="parTrans" cxnId="{EF834470-2BE2-45B8-9D98-BCF75F19B0CE}">
      <dgm:prSet/>
      <dgm:spPr/>
      <dgm:t>
        <a:bodyPr/>
        <a:lstStyle/>
        <a:p>
          <a:endParaRPr lang="en-US" sz="1400">
            <a:latin typeface="Calibri" pitchFamily="34" charset="0"/>
          </a:endParaRPr>
        </a:p>
      </dgm:t>
    </dgm:pt>
    <dgm:pt modelId="{D8ADF38E-1E59-413B-BCB8-1E79456FF2FA}" type="sibTrans" cxnId="{2F160EED-FBB1-4316-B529-BE7E97EA4521}">
      <dgm:prSet/>
      <dgm:spPr/>
      <dgm:t>
        <a:bodyPr/>
        <a:lstStyle/>
        <a:p>
          <a:endParaRPr lang="en-US" sz="1400">
            <a:latin typeface="Calibri" pitchFamily="34" charset="0"/>
          </a:endParaRPr>
        </a:p>
      </dgm:t>
    </dgm:pt>
    <dgm:pt modelId="{69A5E083-C9E3-4359-A8F5-1211C2ADA73B}" type="parTrans" cxnId="{2F160EED-FBB1-4316-B529-BE7E97EA4521}">
      <dgm:prSet/>
      <dgm:spPr/>
      <dgm:t>
        <a:bodyPr/>
        <a:lstStyle/>
        <a:p>
          <a:endParaRPr lang="en-US" sz="1400">
            <a:latin typeface="Calibri" pitchFamily="34" charset="0"/>
          </a:endParaRPr>
        </a:p>
      </dgm:t>
    </dgm:pt>
    <dgm:pt modelId="{348BF6C3-737F-4B08-A70F-556CE0FF6516}" type="sibTrans" cxnId="{70BF39F7-B7EF-4D88-BFC2-888F7CC6BD2B}">
      <dgm:prSet/>
      <dgm:spPr/>
      <dgm:t>
        <a:bodyPr/>
        <a:lstStyle/>
        <a:p>
          <a:endParaRPr lang="en-US" sz="1400">
            <a:latin typeface="Calibri" pitchFamily="34" charset="0"/>
          </a:endParaRPr>
        </a:p>
      </dgm:t>
    </dgm:pt>
    <dgm:pt modelId="{F6C98F7E-850C-4A0A-BDC1-8E4DFB2899E9}" type="parTrans" cxnId="{70BF39F7-B7EF-4D88-BFC2-888F7CC6BD2B}">
      <dgm:prSet/>
      <dgm:spPr/>
      <dgm:t>
        <a:bodyPr/>
        <a:lstStyle/>
        <a:p>
          <a:endParaRPr lang="en-US" sz="1400">
            <a:latin typeface="Calibri" pitchFamily="34" charset="0"/>
          </a:endParaRPr>
        </a:p>
      </dgm:t>
    </dgm:pt>
    <dgm:pt modelId="{8E3628EC-669A-4836-9225-3B52CE56B295}">
      <dgm:prSet custT="1"/>
      <dgm:spPr>
        <a:xfrm rot="5400000">
          <a:off x="5533736" y="273913"/>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Framework and tool tailoring for producing secure code</a:t>
          </a:r>
        </a:p>
      </dgm:t>
    </dgm:pt>
    <dgm:pt modelId="{998F0309-CF07-48EB-A354-FF86873BD33B}">
      <dgm:prSet custT="1"/>
      <dgm:spPr>
        <a:xfrm rot="5400000">
          <a:off x="5533736" y="273913"/>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Integrate key security activities into existing software teams</a:t>
          </a:r>
          <a:endParaRPr lang="en-US" sz="1600" dirty="0">
            <a:solidFill>
              <a:sysClr val="windowText" lastClr="000000">
                <a:hueOff val="0"/>
                <a:satOff val="0"/>
                <a:lumOff val="0"/>
                <a:alphaOff val="0"/>
              </a:sysClr>
            </a:solidFill>
            <a:latin typeface="Calibri" pitchFamily="34" charset="0"/>
            <a:ea typeface="+mn-ea"/>
            <a:cs typeface="+mn-cs"/>
          </a:endParaRPr>
        </a:p>
      </dgm:t>
    </dgm:pt>
    <dgm:pt modelId="{D4D78962-3369-4599-B7BB-6651E4112C83}">
      <dgm:prSet custT="1"/>
      <dgm:spPr>
        <a:xfrm>
          <a:off x="0" y="2506307"/>
          <a:ext cx="3182112" cy="1192299"/>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800" b="1" dirty="0" smtClean="0">
              <a:solidFill>
                <a:sysClr val="window" lastClr="FFFFFF"/>
              </a:solidFill>
              <a:latin typeface="Calibri" pitchFamily="34" charset="0"/>
              <a:ea typeface="+mn-ea"/>
              <a:cs typeface="+mn-cs"/>
            </a:rPr>
            <a:t>Acceleration Services</a:t>
          </a:r>
          <a:br>
            <a:rPr lang="en-US" sz="1800" b="1" dirty="0" smtClean="0">
              <a:solidFill>
                <a:sysClr val="window" lastClr="FFFFFF"/>
              </a:solidFill>
              <a:latin typeface="Calibri" pitchFamily="34" charset="0"/>
              <a:ea typeface="+mn-ea"/>
              <a:cs typeface="+mn-cs"/>
            </a:rPr>
          </a:br>
          <a:r>
            <a:rPr lang="en-US" sz="1800" b="1" dirty="0" smtClean="0">
              <a:solidFill>
                <a:sysClr val="window" lastClr="FFFFFF"/>
              </a:solidFill>
              <a:latin typeface="Calibri" pitchFamily="34" charset="0"/>
              <a:ea typeface="+mn-ea"/>
              <a:cs typeface="+mn-cs"/>
            </a:rPr>
            <a:t>for Software, Security, and Management Teams</a:t>
          </a:r>
          <a:endParaRPr lang="en-US" sz="1800" b="1" dirty="0">
            <a:solidFill>
              <a:sysClr val="window" lastClr="FFFFFF"/>
            </a:solidFill>
            <a:latin typeface="Calibri" pitchFamily="34" charset="0"/>
            <a:ea typeface="+mn-ea"/>
            <a:cs typeface="+mn-cs"/>
          </a:endParaRPr>
        </a:p>
      </dgm:t>
    </dgm:pt>
    <dgm:pt modelId="{91949D3F-3DD3-4655-BABB-E8F87FB3541A}" type="sibTrans" cxnId="{26F4452C-61DB-48EA-9C3A-B0F083795B46}">
      <dgm:prSet/>
      <dgm:spPr/>
      <dgm:t>
        <a:bodyPr/>
        <a:lstStyle/>
        <a:p>
          <a:endParaRPr lang="en-US" sz="1400">
            <a:latin typeface="Calibri" pitchFamily="34" charset="0"/>
          </a:endParaRPr>
        </a:p>
      </dgm:t>
    </dgm:pt>
    <dgm:pt modelId="{96C06BEE-9C43-482B-AE67-23FFB5AE560F}" type="parTrans" cxnId="{26F4452C-61DB-48EA-9C3A-B0F083795B46}">
      <dgm:prSet/>
      <dgm:spPr/>
      <dgm:t>
        <a:bodyPr/>
        <a:lstStyle/>
        <a:p>
          <a:endParaRPr lang="en-US" sz="1400">
            <a:latin typeface="Calibri" pitchFamily="34" charset="0"/>
          </a:endParaRPr>
        </a:p>
      </dgm:t>
    </dgm:pt>
    <dgm:pt modelId="{F6D5B86E-EB36-4F01-881E-17366083468A}" type="sibTrans" cxnId="{C9EA2F6C-C981-4834-8AFD-F60653972F6B}">
      <dgm:prSet/>
      <dgm:spPr/>
      <dgm:t>
        <a:bodyPr/>
        <a:lstStyle/>
        <a:p>
          <a:endParaRPr lang="en-US" sz="1400">
            <a:latin typeface="Calibri" pitchFamily="34" charset="0"/>
          </a:endParaRPr>
        </a:p>
      </dgm:t>
    </dgm:pt>
    <dgm:pt modelId="{E3F1CFC3-8FF9-4A9E-98F8-3D1F2998927B}" type="parTrans" cxnId="{C9EA2F6C-C981-4834-8AFD-F60653972F6B}">
      <dgm:prSet/>
      <dgm:spPr/>
      <dgm:t>
        <a:bodyPr/>
        <a:lstStyle/>
        <a:p>
          <a:endParaRPr lang="en-US" sz="1400">
            <a:latin typeface="Calibri" pitchFamily="34" charset="0"/>
          </a:endParaRPr>
        </a:p>
      </dgm:t>
    </dgm:pt>
    <dgm:pt modelId="{FEB34BBF-C1DB-4DCC-B053-F3A9792111CF}" type="sibTrans" cxnId="{C133EBC3-F904-41C8-B300-EBD02C949B7F}">
      <dgm:prSet/>
      <dgm:spPr/>
      <dgm:t>
        <a:bodyPr/>
        <a:lstStyle/>
        <a:p>
          <a:endParaRPr lang="en-US" sz="1400">
            <a:latin typeface="Calibri" pitchFamily="34" charset="0"/>
          </a:endParaRPr>
        </a:p>
      </dgm:t>
    </dgm:pt>
    <dgm:pt modelId="{D87528FB-79FA-4916-9145-C23E2B393C82}" type="parTrans" cxnId="{C133EBC3-F904-41C8-B300-EBD02C949B7F}">
      <dgm:prSet/>
      <dgm:spPr/>
      <dgm:t>
        <a:bodyPr/>
        <a:lstStyle/>
        <a:p>
          <a:endParaRPr lang="en-US" sz="1400">
            <a:latin typeface="Calibri" pitchFamily="34" charset="0"/>
          </a:endParaRPr>
        </a:p>
      </dgm:t>
    </dgm:pt>
    <dgm:pt modelId="{97C86743-7904-475E-9B2B-F72D855665D9}">
      <dgm:prSet custT="1"/>
      <dgm:spPr>
        <a:xfrm rot="5400000">
          <a:off x="5533736" y="-978001"/>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Platforms – J2EE, .NET, SAP, Oracle, PeopleSoft, Struts, …</a:t>
          </a:r>
          <a:endParaRPr lang="en-US" sz="1600" dirty="0">
            <a:solidFill>
              <a:sysClr val="windowText" lastClr="000000">
                <a:hueOff val="0"/>
                <a:satOff val="0"/>
                <a:lumOff val="0"/>
                <a:alphaOff val="0"/>
              </a:sysClr>
            </a:solidFill>
            <a:latin typeface="Calibri" pitchFamily="34" charset="0"/>
            <a:ea typeface="+mn-ea"/>
            <a:cs typeface="+mn-cs"/>
          </a:endParaRPr>
        </a:p>
      </dgm:t>
    </dgm:pt>
    <dgm:pt modelId="{89B346BB-7F78-41B1-8A95-D0ADC2150436}">
      <dgm:prSet custT="1"/>
      <dgm:spPr>
        <a:xfrm rot="5400000">
          <a:off x="5533736" y="-978001"/>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Java, JSP, C/C++, C#, ASP, VB.NET, ABAP, PHP, CFMX, Perl…</a:t>
          </a:r>
          <a:endParaRPr lang="en-US" sz="1600" dirty="0">
            <a:solidFill>
              <a:sysClr val="windowText" lastClr="000000">
                <a:hueOff val="0"/>
                <a:satOff val="0"/>
                <a:lumOff val="0"/>
                <a:alphaOff val="0"/>
              </a:sysClr>
            </a:solidFill>
            <a:latin typeface="Calibri" pitchFamily="34" charset="0"/>
            <a:ea typeface="+mn-ea"/>
            <a:cs typeface="+mn-cs"/>
          </a:endParaRPr>
        </a:p>
      </dgm:t>
    </dgm:pt>
    <dgm:pt modelId="{8CFC331F-7AE1-474D-BDA1-A175B6454974}">
      <dgm:prSet custT="1"/>
      <dgm:spPr>
        <a:xfrm rot="5400000">
          <a:off x="5533736" y="-978001"/>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Millions of lines of code verified per month</a:t>
          </a:r>
          <a:endParaRPr lang="en-US" sz="1600" dirty="0">
            <a:solidFill>
              <a:sysClr val="windowText" lastClr="000000">
                <a:hueOff val="0"/>
                <a:satOff val="0"/>
                <a:lumOff val="0"/>
                <a:alphaOff val="0"/>
              </a:sysClr>
            </a:solidFill>
            <a:latin typeface="Calibri" pitchFamily="34" charset="0"/>
            <a:ea typeface="+mn-ea"/>
            <a:cs typeface="+mn-cs"/>
          </a:endParaRPr>
        </a:p>
      </dgm:t>
    </dgm:pt>
    <dgm:pt modelId="{6928ABD8-3ECE-4F55-8890-6225127C8B26}">
      <dgm:prSet phldrT="[Text]" custT="1"/>
      <dgm:spPr>
        <a:xfrm>
          <a:off x="0" y="1254393"/>
          <a:ext cx="3182112" cy="1192299"/>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800" b="1" dirty="0" smtClean="0">
              <a:solidFill>
                <a:sysClr val="window" lastClr="FFFFFF"/>
              </a:solidFill>
              <a:latin typeface="Calibri" pitchFamily="34" charset="0"/>
              <a:ea typeface="+mn-ea"/>
              <a:cs typeface="+mn-cs"/>
            </a:rPr>
            <a:t>Assurance Services</a:t>
          </a:r>
          <a:br>
            <a:rPr lang="en-US" sz="1800" b="1" dirty="0" smtClean="0">
              <a:solidFill>
                <a:sysClr val="window" lastClr="FFFFFF"/>
              </a:solidFill>
              <a:latin typeface="Calibri" pitchFamily="34" charset="0"/>
              <a:ea typeface="+mn-ea"/>
              <a:cs typeface="+mn-cs"/>
            </a:rPr>
          </a:br>
          <a:r>
            <a:rPr lang="en-US" sz="1800" b="1" dirty="0" smtClean="0">
              <a:solidFill>
                <a:sysClr val="window" lastClr="FFFFFF"/>
              </a:solidFill>
              <a:latin typeface="Calibri" pitchFamily="34" charset="0"/>
              <a:ea typeface="+mn-ea"/>
              <a:cs typeface="+mn-cs"/>
            </a:rPr>
            <a:t>for Critical Applications</a:t>
          </a:r>
          <a:endParaRPr lang="en-US" sz="1800" dirty="0">
            <a:solidFill>
              <a:sysClr val="window" lastClr="FFFFFF"/>
            </a:solidFill>
            <a:latin typeface="Calibri"/>
            <a:ea typeface="+mn-ea"/>
            <a:cs typeface="+mn-cs"/>
          </a:endParaRPr>
        </a:p>
      </dgm:t>
    </dgm:pt>
    <dgm:pt modelId="{55BCA4B8-DFEF-4AC7-96A1-7BDB93B05AE0}" type="sibTrans" cxnId="{3B0D902F-47D6-4FEA-B175-B7AC5AEE2293}">
      <dgm:prSet/>
      <dgm:spPr/>
      <dgm:t>
        <a:bodyPr/>
        <a:lstStyle/>
        <a:p>
          <a:endParaRPr lang="en-US" sz="1400"/>
        </a:p>
      </dgm:t>
    </dgm:pt>
    <dgm:pt modelId="{5C6022F4-B5EB-443E-A541-43E508750266}" type="parTrans" cxnId="{3B0D902F-47D6-4FEA-B175-B7AC5AEE2293}">
      <dgm:prSet/>
      <dgm:spPr/>
      <dgm:t>
        <a:bodyPr/>
        <a:lstStyle/>
        <a:p>
          <a:endParaRPr lang="en-US" sz="1400"/>
        </a:p>
      </dgm:t>
    </dgm:pt>
    <dgm:pt modelId="{4770B985-B912-43BF-9CCE-8D07AB8F69B4}" type="sibTrans" cxnId="{68D76009-046B-44A1-A532-0BB74876C0EB}">
      <dgm:prSet/>
      <dgm:spPr/>
      <dgm:t>
        <a:bodyPr/>
        <a:lstStyle/>
        <a:p>
          <a:endParaRPr lang="en-US" sz="1400">
            <a:latin typeface="Calibri" pitchFamily="34" charset="0"/>
          </a:endParaRPr>
        </a:p>
      </dgm:t>
    </dgm:pt>
    <dgm:pt modelId="{9C4C04E3-8B8A-42AE-9FBD-B713AAE3F59F}" type="parTrans" cxnId="{68D76009-046B-44A1-A532-0BB74876C0EB}">
      <dgm:prSet/>
      <dgm:spPr/>
      <dgm:t>
        <a:bodyPr/>
        <a:lstStyle/>
        <a:p>
          <a:endParaRPr lang="en-US" sz="1400">
            <a:latin typeface="Calibri" pitchFamily="34" charset="0"/>
          </a:endParaRPr>
        </a:p>
      </dgm:t>
    </dgm:pt>
    <dgm:pt modelId="{BA459909-DC7B-4EAB-94D6-5E98DBC95B32}" type="sibTrans" cxnId="{3A182498-4DA3-4617-9B7C-61DE989684D2}">
      <dgm:prSet/>
      <dgm:spPr/>
      <dgm:t>
        <a:bodyPr/>
        <a:lstStyle/>
        <a:p>
          <a:endParaRPr lang="en-US" sz="1400">
            <a:latin typeface="Calibri" pitchFamily="34" charset="0"/>
          </a:endParaRPr>
        </a:p>
      </dgm:t>
    </dgm:pt>
    <dgm:pt modelId="{8BD77C68-EE42-4E77-8675-CCAFACF704E6}" type="parTrans" cxnId="{3A182498-4DA3-4617-9B7C-61DE989684D2}">
      <dgm:prSet/>
      <dgm:spPr/>
      <dgm:t>
        <a:bodyPr/>
        <a:lstStyle/>
        <a:p>
          <a:endParaRPr lang="en-US" sz="1400">
            <a:latin typeface="Calibri" pitchFamily="34" charset="0"/>
          </a:endParaRPr>
        </a:p>
      </dgm:t>
    </dgm:pt>
    <dgm:pt modelId="{DD377A45-F629-4815-80CF-C1359A936EB4}" type="sibTrans" cxnId="{1578430A-4114-4492-AD53-923CA002CB4A}">
      <dgm:prSet/>
      <dgm:spPr/>
      <dgm:t>
        <a:bodyPr/>
        <a:lstStyle/>
        <a:p>
          <a:endParaRPr lang="en-US" sz="1400">
            <a:latin typeface="Calibri" pitchFamily="34" charset="0"/>
          </a:endParaRPr>
        </a:p>
      </dgm:t>
    </dgm:pt>
    <dgm:pt modelId="{67823522-4581-4B44-9B51-B22D2BC98CB4}" type="parTrans" cxnId="{1578430A-4114-4492-AD53-923CA002CB4A}">
      <dgm:prSet/>
      <dgm:spPr/>
      <dgm:t>
        <a:bodyPr/>
        <a:lstStyle/>
        <a:p>
          <a:endParaRPr lang="en-US" sz="1400">
            <a:latin typeface="Calibri" pitchFamily="34" charset="0"/>
          </a:endParaRPr>
        </a:p>
      </dgm:t>
    </dgm:pt>
    <dgm:pt modelId="{91086958-2AF1-43DF-B1EA-9ABCEA25D4EB}">
      <dgm:prSet phldrT="[Text]" custT="1"/>
      <dgm:spPr>
        <a:xfrm rot="5400000">
          <a:off x="5533736" y="-2229915"/>
          <a:ext cx="953839" cy="5657088"/>
        </a:xfrm>
        <a:solidFill>
          <a:srgbClr val="DAE9CF">
            <a:alpha val="89804"/>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Application security champions in FISMA and SSE-CMM</a:t>
          </a:r>
        </a:p>
      </dgm:t>
    </dgm:pt>
    <dgm:pt modelId="{C221DC3D-D7C8-4D7B-A518-3E0CAC861F26}">
      <dgm:prSet phldrT="[Text]" custT="1"/>
      <dgm:spPr>
        <a:xfrm rot="5400000">
          <a:off x="5533736" y="-2229915"/>
          <a:ext cx="953839" cy="5657088"/>
        </a:xfrm>
        <a:solidFill>
          <a:srgbClr val="DAE9CF">
            <a:alpha val="89804"/>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Exclusive focus on Application Security since 2002</a:t>
          </a:r>
        </a:p>
      </dgm:t>
    </dgm:pt>
    <dgm:pt modelId="{A40A8B9B-0A18-4B58-9190-9024B7E8E46E}">
      <dgm:prSet phldrT="[Text]" custT="1"/>
      <dgm:spPr>
        <a:xfrm>
          <a:off x="0" y="2478"/>
          <a:ext cx="3182112" cy="1192299"/>
        </a:xfr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gm:spPr>
      <dgm:t>
        <a:bodyPr/>
        <a:lstStyle/>
        <a:p>
          <a:r>
            <a:rPr lang="en-US" sz="2400" b="1" dirty="0" smtClean="0">
              <a:solidFill>
                <a:sysClr val="window" lastClr="FFFFFF"/>
              </a:solidFill>
              <a:latin typeface="Calibri"/>
              <a:ea typeface="+mn-ea"/>
              <a:cs typeface="+mn-cs"/>
            </a:rPr>
            <a:t>Specialists in</a:t>
          </a:r>
          <a:br>
            <a:rPr lang="en-US" sz="2400" b="1" dirty="0" smtClean="0">
              <a:solidFill>
                <a:sysClr val="window" lastClr="FFFFFF"/>
              </a:solidFill>
              <a:latin typeface="Calibri"/>
              <a:ea typeface="+mn-ea"/>
              <a:cs typeface="+mn-cs"/>
            </a:rPr>
          </a:br>
          <a:r>
            <a:rPr lang="en-US" sz="2400" b="1" dirty="0" smtClean="0">
              <a:solidFill>
                <a:sysClr val="window" lastClr="FFFFFF"/>
              </a:solidFill>
              <a:latin typeface="Calibri"/>
              <a:ea typeface="+mn-ea"/>
              <a:cs typeface="+mn-cs"/>
            </a:rPr>
            <a:t>Application Security</a:t>
          </a:r>
          <a:endParaRPr lang="en-US" sz="2400" b="1" dirty="0">
            <a:solidFill>
              <a:sysClr val="window" lastClr="FFFFFF"/>
            </a:solidFill>
            <a:latin typeface="Calibri" pitchFamily="34" charset="0"/>
            <a:ea typeface="+mn-ea"/>
            <a:cs typeface="+mn-cs"/>
          </a:endParaRPr>
        </a:p>
      </dgm:t>
    </dgm:pt>
    <dgm:pt modelId="{4A3FE504-0173-4B68-971E-A9DA786C0EA2}" type="sibTrans" cxnId="{67980CA2-BD6E-4D4F-AC47-2E7ED4022396}">
      <dgm:prSet/>
      <dgm:spPr/>
      <dgm:t>
        <a:bodyPr/>
        <a:lstStyle/>
        <a:p>
          <a:endParaRPr lang="en-US" sz="1400">
            <a:latin typeface="Calibri" pitchFamily="34" charset="0"/>
          </a:endParaRPr>
        </a:p>
      </dgm:t>
    </dgm:pt>
    <dgm:pt modelId="{F870401A-B4C0-4E8B-B38B-ACA9F08E38F4}" type="parTrans" cxnId="{67980CA2-BD6E-4D4F-AC47-2E7ED4022396}">
      <dgm:prSet/>
      <dgm:spPr/>
      <dgm:t>
        <a:bodyPr/>
        <a:lstStyle/>
        <a:p>
          <a:endParaRPr lang="en-US" sz="1400">
            <a:latin typeface="Calibri" pitchFamily="34" charset="0"/>
          </a:endParaRPr>
        </a:p>
      </dgm:t>
    </dgm:pt>
    <dgm:pt modelId="{1037CF15-F6B0-44DC-ADE8-88379047131C}" type="sibTrans" cxnId="{32E87153-B2AC-4A24-8505-DC485F9E4DB0}">
      <dgm:prSet/>
      <dgm:spPr/>
      <dgm:t>
        <a:bodyPr/>
        <a:lstStyle/>
        <a:p>
          <a:endParaRPr lang="en-US" sz="1400"/>
        </a:p>
      </dgm:t>
    </dgm:pt>
    <dgm:pt modelId="{E7F270DD-C005-4055-9AAD-312977A7A901}" type="parTrans" cxnId="{32E87153-B2AC-4A24-8505-DC485F9E4DB0}">
      <dgm:prSet/>
      <dgm:spPr/>
      <dgm:t>
        <a:bodyPr/>
        <a:lstStyle/>
        <a:p>
          <a:endParaRPr lang="en-US" sz="1400"/>
        </a:p>
      </dgm:t>
    </dgm:pt>
    <dgm:pt modelId="{C2D8AB78-67CE-4756-9D74-5E5D7913762F}" type="sibTrans" cxnId="{92BB7577-411A-4E56-BFCC-B24A5DD9673E}">
      <dgm:prSet/>
      <dgm:spPr/>
      <dgm:t>
        <a:bodyPr/>
        <a:lstStyle/>
        <a:p>
          <a:endParaRPr lang="en-US" sz="1400"/>
        </a:p>
      </dgm:t>
    </dgm:pt>
    <dgm:pt modelId="{49CD95D8-30E2-4339-BD73-13BFA8D69ECC}" type="parTrans" cxnId="{92BB7577-411A-4E56-BFCC-B24A5DD9673E}">
      <dgm:prSet/>
      <dgm:spPr/>
      <dgm:t>
        <a:bodyPr/>
        <a:lstStyle/>
        <a:p>
          <a:endParaRPr lang="en-US" sz="1400"/>
        </a:p>
      </dgm:t>
    </dgm:pt>
    <dgm:pt modelId="{C22CC89F-80B6-4EE2-975C-0FB7A9775E37}">
      <dgm:prSet custT="1"/>
      <dgm:spPr>
        <a:xfrm rot="5400000">
          <a:off x="5533736" y="1525827"/>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Over 180 course offerings per year</a:t>
          </a:r>
          <a:endParaRPr lang="en-US" sz="1600" dirty="0">
            <a:solidFill>
              <a:sysClr val="windowText" lastClr="000000">
                <a:hueOff val="0"/>
                <a:satOff val="0"/>
                <a:lumOff val="0"/>
                <a:alphaOff val="0"/>
              </a:sysClr>
            </a:solidFill>
            <a:latin typeface="Calibri" pitchFamily="34" charset="0"/>
            <a:ea typeface="+mn-ea"/>
            <a:cs typeface="+mn-cs"/>
          </a:endParaRPr>
        </a:p>
      </dgm:t>
    </dgm:pt>
    <dgm:pt modelId="{15F9FF8E-2F76-47F9-BB1B-AE51CC2CFDD8}" type="parTrans" cxnId="{B3B10B78-F922-46BA-9ABE-356CCA4F1A4D}">
      <dgm:prSet/>
      <dgm:spPr/>
      <dgm:t>
        <a:bodyPr/>
        <a:lstStyle/>
        <a:p>
          <a:endParaRPr lang="en-US"/>
        </a:p>
      </dgm:t>
    </dgm:pt>
    <dgm:pt modelId="{1BB881D8-1711-4C03-8097-C5355D5FB59A}" type="sibTrans" cxnId="{B3B10B78-F922-46BA-9ABE-356CCA4F1A4D}">
      <dgm:prSet/>
      <dgm:spPr/>
      <dgm:t>
        <a:bodyPr/>
        <a:lstStyle/>
        <a:p>
          <a:endParaRPr lang="en-US"/>
        </a:p>
      </dgm:t>
    </dgm:pt>
    <dgm:pt modelId="{097386E8-2EC6-4398-841B-7E90D43C1A66}">
      <dgm:prSet custT="1"/>
      <dgm:spPr>
        <a:xfrm rot="5400000">
          <a:off x="5533736" y="273913"/>
          <a:ext cx="953839" cy="5657088"/>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pitchFamily="34" charset="0"/>
              <a:ea typeface="+mn-ea"/>
              <a:cs typeface="+mn-cs"/>
            </a:rPr>
            <a:t>Proven application security initiatives</a:t>
          </a:r>
        </a:p>
      </dgm:t>
    </dgm:pt>
    <dgm:pt modelId="{A8B546FF-CCFD-4EF5-A4BD-6B9B7377080A}" type="parTrans" cxnId="{506D8C63-97DD-4445-AEFD-EC944DA4DD23}">
      <dgm:prSet/>
      <dgm:spPr/>
      <dgm:t>
        <a:bodyPr/>
        <a:lstStyle/>
        <a:p>
          <a:endParaRPr lang="en-US"/>
        </a:p>
      </dgm:t>
    </dgm:pt>
    <dgm:pt modelId="{32AF4BA5-BD38-4471-8BE5-C9C778FD53CF}" type="sibTrans" cxnId="{506D8C63-97DD-4445-AEFD-EC944DA4DD23}">
      <dgm:prSet/>
      <dgm:spPr/>
      <dgm:t>
        <a:bodyPr/>
        <a:lstStyle/>
        <a:p>
          <a:endParaRPr lang="en-US"/>
        </a:p>
      </dgm:t>
    </dgm:pt>
    <dgm:pt modelId="{1FD30921-C1C3-4338-8DEA-4EF2FDDD1128}">
      <dgm:prSet phldrT="[Text]" custT="1"/>
      <dgm:spPr>
        <a:xfrm rot="5400000">
          <a:off x="5533736" y="-2229915"/>
          <a:ext cx="953839" cy="5657088"/>
        </a:xfrm>
        <a:solidFill>
          <a:srgbClr val="DAE9CF">
            <a:alpha val="89804"/>
          </a:srgbClr>
        </a:solidFill>
        <a:ln w="9525" cap="flat" cmpd="sng" algn="ctr">
          <a:solidFill>
            <a:srgbClr val="4F81BD">
              <a:alpha val="90000"/>
              <a:tint val="4000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Key contributors to OWASP and authors of OWASP Top Ten</a:t>
          </a:r>
        </a:p>
      </dgm:t>
    </dgm:pt>
    <dgm:pt modelId="{E82824D4-2D83-451F-9B30-B97C93A34201}" type="parTrans" cxnId="{7968C6A6-A5E8-4189-AD3B-9548F1D032B0}">
      <dgm:prSet/>
      <dgm:spPr/>
      <dgm:t>
        <a:bodyPr/>
        <a:lstStyle/>
        <a:p>
          <a:endParaRPr lang="en-US"/>
        </a:p>
      </dgm:t>
    </dgm:pt>
    <dgm:pt modelId="{FB39C328-A044-4D6B-8864-A4A5ABB27A8B}" type="sibTrans" cxnId="{7968C6A6-A5E8-4189-AD3B-9548F1D032B0}">
      <dgm:prSet/>
      <dgm:spPr/>
      <dgm:t>
        <a:bodyPr/>
        <a:lstStyle/>
        <a:p>
          <a:endParaRPr lang="en-US"/>
        </a:p>
      </dgm:t>
    </dgm:pt>
    <dgm:pt modelId="{9F3007D6-CD5E-4AF7-BF7A-A0A6AF1EE269}" type="pres">
      <dgm:prSet presAssocID="{952A8846-A3BC-48C4-B01A-4ADC66F6A31C}" presName="Name0" presStyleCnt="0">
        <dgm:presLayoutVars>
          <dgm:dir/>
          <dgm:animLvl val="lvl"/>
          <dgm:resizeHandles val="exact"/>
        </dgm:presLayoutVars>
      </dgm:prSet>
      <dgm:spPr/>
      <dgm:t>
        <a:bodyPr/>
        <a:lstStyle/>
        <a:p>
          <a:endParaRPr lang="en-US"/>
        </a:p>
      </dgm:t>
    </dgm:pt>
    <dgm:pt modelId="{3995CB64-74E2-4EE3-8077-9509F0487EC7}" type="pres">
      <dgm:prSet presAssocID="{A40A8B9B-0A18-4B58-9190-9024B7E8E46E}" presName="linNode" presStyleCnt="0"/>
      <dgm:spPr/>
    </dgm:pt>
    <dgm:pt modelId="{8513ACF1-D53A-4042-B57D-C553A1239018}" type="pres">
      <dgm:prSet presAssocID="{A40A8B9B-0A18-4B58-9190-9024B7E8E46E}" presName="parentText" presStyleLbl="node1" presStyleIdx="0" presStyleCnt="4">
        <dgm:presLayoutVars>
          <dgm:chMax val="1"/>
          <dgm:bulletEnabled val="1"/>
        </dgm:presLayoutVars>
      </dgm:prSet>
      <dgm:spPr>
        <a:prstGeom prst="roundRect">
          <a:avLst/>
        </a:prstGeom>
      </dgm:spPr>
      <dgm:t>
        <a:bodyPr/>
        <a:lstStyle/>
        <a:p>
          <a:endParaRPr lang="en-US"/>
        </a:p>
      </dgm:t>
    </dgm:pt>
    <dgm:pt modelId="{DF3AE965-7AC2-4782-B235-9A436F25D5E7}" type="pres">
      <dgm:prSet presAssocID="{A40A8B9B-0A18-4B58-9190-9024B7E8E46E}" presName="descendantText" presStyleLbl="alignAccFollowNode1" presStyleIdx="0" presStyleCnt="4">
        <dgm:presLayoutVars>
          <dgm:bulletEnabled val="1"/>
        </dgm:presLayoutVars>
      </dgm:prSet>
      <dgm:spPr>
        <a:prstGeom prst="round2SameRect">
          <a:avLst/>
        </a:prstGeom>
      </dgm:spPr>
      <dgm:t>
        <a:bodyPr/>
        <a:lstStyle/>
        <a:p>
          <a:endParaRPr lang="en-US"/>
        </a:p>
      </dgm:t>
    </dgm:pt>
    <dgm:pt modelId="{26C968BD-3453-45BE-A7DF-1A7D611BB452}" type="pres">
      <dgm:prSet presAssocID="{4A3FE504-0173-4B68-971E-A9DA786C0EA2}" presName="sp" presStyleCnt="0"/>
      <dgm:spPr/>
    </dgm:pt>
    <dgm:pt modelId="{A3F93D21-D2E9-4269-8F41-950A0AF7C0B9}" type="pres">
      <dgm:prSet presAssocID="{6928ABD8-3ECE-4F55-8890-6225127C8B26}" presName="linNode" presStyleCnt="0"/>
      <dgm:spPr/>
    </dgm:pt>
    <dgm:pt modelId="{613E0823-4541-4795-9CA1-299D5E866D93}" type="pres">
      <dgm:prSet presAssocID="{6928ABD8-3ECE-4F55-8890-6225127C8B26}" presName="parentText" presStyleLbl="node1" presStyleIdx="1" presStyleCnt="4">
        <dgm:presLayoutVars>
          <dgm:chMax val="1"/>
          <dgm:bulletEnabled val="1"/>
        </dgm:presLayoutVars>
      </dgm:prSet>
      <dgm:spPr>
        <a:prstGeom prst="roundRect">
          <a:avLst/>
        </a:prstGeom>
      </dgm:spPr>
      <dgm:t>
        <a:bodyPr/>
        <a:lstStyle/>
        <a:p>
          <a:endParaRPr lang="en-US"/>
        </a:p>
      </dgm:t>
    </dgm:pt>
    <dgm:pt modelId="{189E8E8D-188F-490E-B266-293115FFF50E}" type="pres">
      <dgm:prSet presAssocID="{6928ABD8-3ECE-4F55-8890-6225127C8B26}" presName="descendantText" presStyleLbl="alignAccFollowNode1" presStyleIdx="1" presStyleCnt="4">
        <dgm:presLayoutVars>
          <dgm:bulletEnabled val="1"/>
        </dgm:presLayoutVars>
      </dgm:prSet>
      <dgm:spPr>
        <a:prstGeom prst="round2SameRect">
          <a:avLst/>
        </a:prstGeom>
      </dgm:spPr>
      <dgm:t>
        <a:bodyPr/>
        <a:lstStyle/>
        <a:p>
          <a:endParaRPr lang="en-US"/>
        </a:p>
      </dgm:t>
    </dgm:pt>
    <dgm:pt modelId="{7163047C-0AF2-4B5A-8757-28990176A8B4}" type="pres">
      <dgm:prSet presAssocID="{55BCA4B8-DFEF-4AC7-96A1-7BDB93B05AE0}" presName="sp" presStyleCnt="0"/>
      <dgm:spPr/>
    </dgm:pt>
    <dgm:pt modelId="{F7B6506B-635D-49B7-B2BD-4A33DDC0F286}" type="pres">
      <dgm:prSet presAssocID="{D4D78962-3369-4599-B7BB-6651E4112C83}" presName="linNode" presStyleCnt="0"/>
      <dgm:spPr/>
    </dgm:pt>
    <dgm:pt modelId="{8FE65F71-30D6-40A4-BCCA-4146897E5D05}" type="pres">
      <dgm:prSet presAssocID="{D4D78962-3369-4599-B7BB-6651E4112C83}" presName="parentText" presStyleLbl="node1" presStyleIdx="2" presStyleCnt="4">
        <dgm:presLayoutVars>
          <dgm:chMax val="1"/>
          <dgm:bulletEnabled val="1"/>
        </dgm:presLayoutVars>
      </dgm:prSet>
      <dgm:spPr>
        <a:prstGeom prst="roundRect">
          <a:avLst/>
        </a:prstGeom>
      </dgm:spPr>
      <dgm:t>
        <a:bodyPr/>
        <a:lstStyle/>
        <a:p>
          <a:endParaRPr lang="en-US"/>
        </a:p>
      </dgm:t>
    </dgm:pt>
    <dgm:pt modelId="{D5EE6052-0273-45C5-B6AD-A4C9D205A2B8}" type="pres">
      <dgm:prSet presAssocID="{D4D78962-3369-4599-B7BB-6651E4112C83}" presName="descendantText" presStyleLbl="alignAccFollowNode1" presStyleIdx="2" presStyleCnt="4">
        <dgm:presLayoutVars>
          <dgm:bulletEnabled val="1"/>
        </dgm:presLayoutVars>
      </dgm:prSet>
      <dgm:spPr>
        <a:prstGeom prst="round2SameRect">
          <a:avLst/>
        </a:prstGeom>
      </dgm:spPr>
      <dgm:t>
        <a:bodyPr/>
        <a:lstStyle/>
        <a:p>
          <a:endParaRPr lang="en-US"/>
        </a:p>
      </dgm:t>
    </dgm:pt>
    <dgm:pt modelId="{1F89364C-8DE8-4769-B775-01E62AC9457A}" type="pres">
      <dgm:prSet presAssocID="{91949D3F-3DD3-4655-BABB-E8F87FB3541A}" presName="sp" presStyleCnt="0"/>
      <dgm:spPr/>
    </dgm:pt>
    <dgm:pt modelId="{1B1E025A-E05B-49B8-A010-57CAD2C4E3DA}" type="pres">
      <dgm:prSet presAssocID="{E51038A2-429D-4D27-9808-4536325D3C0F}" presName="linNode" presStyleCnt="0"/>
      <dgm:spPr/>
    </dgm:pt>
    <dgm:pt modelId="{EE7181CF-080D-4D53-9C49-AE449A1110DF}" type="pres">
      <dgm:prSet presAssocID="{E51038A2-429D-4D27-9808-4536325D3C0F}" presName="parentText" presStyleLbl="node1" presStyleIdx="3" presStyleCnt="4">
        <dgm:presLayoutVars>
          <dgm:chMax val="1"/>
          <dgm:bulletEnabled val="1"/>
        </dgm:presLayoutVars>
      </dgm:prSet>
      <dgm:spPr>
        <a:prstGeom prst="roundRect">
          <a:avLst/>
        </a:prstGeom>
      </dgm:spPr>
      <dgm:t>
        <a:bodyPr/>
        <a:lstStyle/>
        <a:p>
          <a:endParaRPr lang="en-US"/>
        </a:p>
      </dgm:t>
    </dgm:pt>
    <dgm:pt modelId="{9D4522C0-F221-4B96-8701-6F45241F4A8D}" type="pres">
      <dgm:prSet presAssocID="{E51038A2-429D-4D27-9808-4536325D3C0F}" presName="descendantText" presStyleLbl="alignAccFollowNode1" presStyleIdx="3" presStyleCnt="4">
        <dgm:presLayoutVars>
          <dgm:bulletEnabled val="1"/>
        </dgm:presLayoutVars>
      </dgm:prSet>
      <dgm:spPr>
        <a:prstGeom prst="round2SameRect">
          <a:avLst/>
        </a:prstGeom>
      </dgm:spPr>
      <dgm:t>
        <a:bodyPr/>
        <a:lstStyle/>
        <a:p>
          <a:endParaRPr lang="en-US"/>
        </a:p>
      </dgm:t>
    </dgm:pt>
  </dgm:ptLst>
  <dgm:cxnLst>
    <dgm:cxn modelId="{B355DCD2-8C23-4AB4-859E-0212B0C6E236}" type="presOf" srcId="{C221DC3D-D7C8-4D7B-A518-3E0CAC861F26}" destId="{DF3AE965-7AC2-4782-B235-9A436F25D5E7}" srcOrd="0" destOrd="0" presId="urn:microsoft.com/office/officeart/2005/8/layout/vList5"/>
    <dgm:cxn modelId="{2FE05769-3079-4F2F-BB3F-8B66E31BCEAC}" type="presOf" srcId="{E6B93129-AF4A-4CD4-BB80-1285F38CB6D0}" destId="{9D4522C0-F221-4B96-8701-6F45241F4A8D}" srcOrd="0" destOrd="1" presId="urn:microsoft.com/office/officeart/2005/8/layout/vList5"/>
    <dgm:cxn modelId="{B3B10B78-F922-46BA-9ABE-356CCA4F1A4D}" srcId="{E51038A2-429D-4D27-9808-4536325D3C0F}" destId="{C22CC89F-80B6-4EE2-975C-0FB7A9775E37}" srcOrd="0" destOrd="0" parTransId="{15F9FF8E-2F76-47F9-BB1B-AE51CC2CFDD8}" sibTransId="{1BB881D8-1711-4C03-8097-C5355D5FB59A}"/>
    <dgm:cxn modelId="{C9EA2F6C-C981-4834-8AFD-F60653972F6B}" srcId="{D4D78962-3369-4599-B7BB-6651E4112C83}" destId="{8E3628EC-669A-4836-9225-3B52CE56B295}" srcOrd="2" destOrd="0" parTransId="{E3F1CFC3-8FF9-4A9E-98F8-3D1F2998927B}" sibTransId="{F6D5B86E-EB36-4F01-881E-17366083468A}"/>
    <dgm:cxn modelId="{67980CA2-BD6E-4D4F-AC47-2E7ED4022396}" srcId="{952A8846-A3BC-48C4-B01A-4ADC66F6A31C}" destId="{A40A8B9B-0A18-4B58-9190-9024B7E8E46E}" srcOrd="0" destOrd="0" parTransId="{F870401A-B4C0-4E8B-B38B-ACA9F08E38F4}" sibTransId="{4A3FE504-0173-4B68-971E-A9DA786C0EA2}"/>
    <dgm:cxn modelId="{D51B6157-1CFD-43FE-A2E7-280ADE8A6DA5}" type="presOf" srcId="{1FD30921-C1C3-4338-8DEA-4EF2FDDD1128}" destId="{DF3AE965-7AC2-4782-B235-9A436F25D5E7}" srcOrd="0" destOrd="1" presId="urn:microsoft.com/office/officeart/2005/8/layout/vList5"/>
    <dgm:cxn modelId="{506D8C63-97DD-4445-AEFD-EC944DA4DD23}" srcId="{D4D78962-3369-4599-B7BB-6651E4112C83}" destId="{097386E8-2EC6-4398-841B-7E90D43C1A66}" srcOrd="0" destOrd="0" parTransId="{A8B546FF-CCFD-4EF5-A4BD-6B9B7377080A}" sibTransId="{32AF4BA5-BD38-4471-8BE5-C9C778FD53CF}"/>
    <dgm:cxn modelId="{2F160EED-FBB1-4316-B529-BE7E97EA4521}" srcId="{E51038A2-429D-4D27-9808-4536325D3C0F}" destId="{20F4C728-D0AE-4E5F-9608-F2D8200D5EAF}" srcOrd="2" destOrd="0" parTransId="{69A5E083-C9E3-4359-A8F5-1211C2ADA73B}" sibTransId="{D8ADF38E-1E59-413B-BCB8-1E79456FF2FA}"/>
    <dgm:cxn modelId="{4C54D0BA-74D0-4E24-AD03-09C02B1673DD}" type="presOf" srcId="{6928ABD8-3ECE-4F55-8890-6225127C8B26}" destId="{613E0823-4541-4795-9CA1-299D5E866D93}" srcOrd="0" destOrd="0" presId="urn:microsoft.com/office/officeart/2005/8/layout/vList5"/>
    <dgm:cxn modelId="{E585EF38-EC41-417C-A500-AACF680EAE84}" type="presOf" srcId="{D4D78962-3369-4599-B7BB-6651E4112C83}" destId="{8FE65F71-30D6-40A4-BCCA-4146897E5D05}" srcOrd="0" destOrd="0" presId="urn:microsoft.com/office/officeart/2005/8/layout/vList5"/>
    <dgm:cxn modelId="{C6EFD210-7B99-42A2-8F3D-68FC3E61334F}" type="presOf" srcId="{E51038A2-429D-4D27-9808-4536325D3C0F}" destId="{EE7181CF-080D-4D53-9C49-AE449A1110DF}" srcOrd="0" destOrd="0" presId="urn:microsoft.com/office/officeart/2005/8/layout/vList5"/>
    <dgm:cxn modelId="{32E87153-B2AC-4A24-8505-DC485F9E4DB0}" srcId="{A40A8B9B-0A18-4B58-9190-9024B7E8E46E}" destId="{91086958-2AF1-43DF-B1EA-9ABCEA25D4EB}" srcOrd="2" destOrd="0" parTransId="{E7F270DD-C005-4055-9AAD-312977A7A901}" sibTransId="{1037CF15-F6B0-44DC-ADE8-88379047131C}"/>
    <dgm:cxn modelId="{B0F2350B-E7C1-4CE3-96E4-122D371A98FA}" type="presOf" srcId="{20F4C728-D0AE-4E5F-9608-F2D8200D5EAF}" destId="{9D4522C0-F221-4B96-8701-6F45241F4A8D}" srcOrd="0" destOrd="2" presId="urn:microsoft.com/office/officeart/2005/8/layout/vList5"/>
    <dgm:cxn modelId="{4860C1FA-54C1-4005-8602-FDB7ADE5F7D5}" type="presOf" srcId="{89B346BB-7F78-41B1-8A95-D0ADC2150436}" destId="{189E8E8D-188F-490E-B266-293115FFF50E}" srcOrd="0" destOrd="1" presId="urn:microsoft.com/office/officeart/2005/8/layout/vList5"/>
    <dgm:cxn modelId="{9000C86C-0A84-4ADC-8B9E-842D607F0DAD}" type="presOf" srcId="{998F0309-CF07-48EB-A354-FF86873BD33B}" destId="{D5EE6052-0273-45C5-B6AD-A4C9D205A2B8}" srcOrd="0" destOrd="1" presId="urn:microsoft.com/office/officeart/2005/8/layout/vList5"/>
    <dgm:cxn modelId="{68D76009-046B-44A1-A532-0BB74876C0EB}" srcId="{6928ABD8-3ECE-4F55-8890-6225127C8B26}" destId="{97C86743-7904-475E-9B2B-F72D855665D9}" srcOrd="2" destOrd="0" parTransId="{9C4C04E3-8B8A-42AE-9FBD-B713AAE3F59F}" sibTransId="{4770B985-B912-43BF-9CCE-8D07AB8F69B4}"/>
    <dgm:cxn modelId="{3A182498-4DA3-4617-9B7C-61DE989684D2}" srcId="{6928ABD8-3ECE-4F55-8890-6225127C8B26}" destId="{89B346BB-7F78-41B1-8A95-D0ADC2150436}" srcOrd="1" destOrd="0" parTransId="{8BD77C68-EE42-4E77-8675-CCAFACF704E6}" sibTransId="{BA459909-DC7B-4EAB-94D6-5E98DBC95B32}"/>
    <dgm:cxn modelId="{C54B78FE-0BD4-4993-B666-14B2F093C493}" type="presOf" srcId="{A40A8B9B-0A18-4B58-9190-9024B7E8E46E}" destId="{8513ACF1-D53A-4042-B57D-C553A1239018}" srcOrd="0" destOrd="0" presId="urn:microsoft.com/office/officeart/2005/8/layout/vList5"/>
    <dgm:cxn modelId="{61057C42-039E-4AF3-8174-968F2A4181A2}" type="presOf" srcId="{8CFC331F-7AE1-474D-BDA1-A175B6454974}" destId="{189E8E8D-188F-490E-B266-293115FFF50E}" srcOrd="0" destOrd="0" presId="urn:microsoft.com/office/officeart/2005/8/layout/vList5"/>
    <dgm:cxn modelId="{7968C6A6-A5E8-4189-AD3B-9548F1D032B0}" srcId="{A40A8B9B-0A18-4B58-9190-9024B7E8E46E}" destId="{1FD30921-C1C3-4338-8DEA-4EF2FDDD1128}" srcOrd="1" destOrd="0" parTransId="{E82824D4-2D83-451F-9B30-B97C93A34201}" sibTransId="{FB39C328-A044-4D6B-8864-A4A5ABB27A8B}"/>
    <dgm:cxn modelId="{EF834470-2BE2-45B8-9D98-BCF75F19B0CE}" srcId="{952A8846-A3BC-48C4-B01A-4ADC66F6A31C}" destId="{E51038A2-429D-4D27-9808-4536325D3C0F}" srcOrd="3" destOrd="0" parTransId="{6DAFBD6E-74AE-45C0-9FF7-AD8E3EDE2D95}" sibTransId="{A775A7A3-F392-4360-B504-E9400BA0E938}"/>
    <dgm:cxn modelId="{C80AFDFA-888B-4797-9274-577E6E438D18}" type="presOf" srcId="{C22CC89F-80B6-4EE2-975C-0FB7A9775E37}" destId="{9D4522C0-F221-4B96-8701-6F45241F4A8D}" srcOrd="0" destOrd="0" presId="urn:microsoft.com/office/officeart/2005/8/layout/vList5"/>
    <dgm:cxn modelId="{70BF39F7-B7EF-4D88-BFC2-888F7CC6BD2B}" srcId="{E51038A2-429D-4D27-9808-4536325D3C0F}" destId="{E6B93129-AF4A-4CD4-BB80-1285F38CB6D0}" srcOrd="1" destOrd="0" parTransId="{F6C98F7E-850C-4A0A-BDC1-8E4DFB2899E9}" sibTransId="{348BF6C3-737F-4B08-A70F-556CE0FF6516}"/>
    <dgm:cxn modelId="{770079DC-5E0B-409B-93F3-20B3AD9EF39C}" type="presOf" srcId="{097386E8-2EC6-4398-841B-7E90D43C1A66}" destId="{D5EE6052-0273-45C5-B6AD-A4C9D205A2B8}" srcOrd="0" destOrd="0" presId="urn:microsoft.com/office/officeart/2005/8/layout/vList5"/>
    <dgm:cxn modelId="{3B0D902F-47D6-4FEA-B175-B7AC5AEE2293}" srcId="{952A8846-A3BC-48C4-B01A-4ADC66F6A31C}" destId="{6928ABD8-3ECE-4F55-8890-6225127C8B26}" srcOrd="1" destOrd="0" parTransId="{5C6022F4-B5EB-443E-A541-43E508750266}" sibTransId="{55BCA4B8-DFEF-4AC7-96A1-7BDB93B05AE0}"/>
    <dgm:cxn modelId="{92BB7577-411A-4E56-BFCC-B24A5DD9673E}" srcId="{A40A8B9B-0A18-4B58-9190-9024B7E8E46E}" destId="{C221DC3D-D7C8-4D7B-A518-3E0CAC861F26}" srcOrd="0" destOrd="0" parTransId="{49CD95D8-30E2-4339-BD73-13BFA8D69ECC}" sibTransId="{C2D8AB78-67CE-4756-9D74-5E5D7913762F}"/>
    <dgm:cxn modelId="{7C1F7A10-1AA7-423B-AF76-8583C99CEC23}" type="presOf" srcId="{97C86743-7904-475E-9B2B-F72D855665D9}" destId="{189E8E8D-188F-490E-B266-293115FFF50E}" srcOrd="0" destOrd="2" presId="urn:microsoft.com/office/officeart/2005/8/layout/vList5"/>
    <dgm:cxn modelId="{26F4452C-61DB-48EA-9C3A-B0F083795B46}" srcId="{952A8846-A3BC-48C4-B01A-4ADC66F6A31C}" destId="{D4D78962-3369-4599-B7BB-6651E4112C83}" srcOrd="2" destOrd="0" parTransId="{96C06BEE-9C43-482B-AE67-23FFB5AE560F}" sibTransId="{91949D3F-3DD3-4655-BABB-E8F87FB3541A}"/>
    <dgm:cxn modelId="{C133EBC3-F904-41C8-B300-EBD02C949B7F}" srcId="{D4D78962-3369-4599-B7BB-6651E4112C83}" destId="{998F0309-CF07-48EB-A354-FF86873BD33B}" srcOrd="1" destOrd="0" parTransId="{D87528FB-79FA-4916-9145-C23E2B393C82}" sibTransId="{FEB34BBF-C1DB-4DCC-B053-F3A9792111CF}"/>
    <dgm:cxn modelId="{D1035FFA-8A09-4F0E-8889-978166C92BF4}" type="presOf" srcId="{8E3628EC-669A-4836-9225-3B52CE56B295}" destId="{D5EE6052-0273-45C5-B6AD-A4C9D205A2B8}" srcOrd="0" destOrd="2" presId="urn:microsoft.com/office/officeart/2005/8/layout/vList5"/>
    <dgm:cxn modelId="{A57C9D39-5FF4-4208-BC36-A6558216F836}" type="presOf" srcId="{91086958-2AF1-43DF-B1EA-9ABCEA25D4EB}" destId="{DF3AE965-7AC2-4782-B235-9A436F25D5E7}" srcOrd="0" destOrd="2" presId="urn:microsoft.com/office/officeart/2005/8/layout/vList5"/>
    <dgm:cxn modelId="{1578430A-4114-4492-AD53-923CA002CB4A}" srcId="{6928ABD8-3ECE-4F55-8890-6225127C8B26}" destId="{8CFC331F-7AE1-474D-BDA1-A175B6454974}" srcOrd="0" destOrd="0" parTransId="{67823522-4581-4B44-9B51-B22D2BC98CB4}" sibTransId="{DD377A45-F629-4815-80CF-C1359A936EB4}"/>
    <dgm:cxn modelId="{558A6070-54F1-4200-8543-9D0C2D55AD32}" type="presOf" srcId="{952A8846-A3BC-48C4-B01A-4ADC66F6A31C}" destId="{9F3007D6-CD5E-4AF7-BF7A-A0A6AF1EE269}" srcOrd="0" destOrd="0" presId="urn:microsoft.com/office/officeart/2005/8/layout/vList5"/>
    <dgm:cxn modelId="{DD690CFD-5B3F-4E41-B337-AFB74F1F1E39}" type="presParOf" srcId="{9F3007D6-CD5E-4AF7-BF7A-A0A6AF1EE269}" destId="{3995CB64-74E2-4EE3-8077-9509F0487EC7}" srcOrd="0" destOrd="0" presId="urn:microsoft.com/office/officeart/2005/8/layout/vList5"/>
    <dgm:cxn modelId="{67DE06FB-9F10-4EA2-B240-91299E93D400}" type="presParOf" srcId="{3995CB64-74E2-4EE3-8077-9509F0487EC7}" destId="{8513ACF1-D53A-4042-B57D-C553A1239018}" srcOrd="0" destOrd="0" presId="urn:microsoft.com/office/officeart/2005/8/layout/vList5"/>
    <dgm:cxn modelId="{7039D752-B424-4A73-B29F-21ACA60DE951}" type="presParOf" srcId="{3995CB64-74E2-4EE3-8077-9509F0487EC7}" destId="{DF3AE965-7AC2-4782-B235-9A436F25D5E7}" srcOrd="1" destOrd="0" presId="urn:microsoft.com/office/officeart/2005/8/layout/vList5"/>
    <dgm:cxn modelId="{EB4CDA2A-404F-476A-B1F0-9FF6AAAB95F2}" type="presParOf" srcId="{9F3007D6-CD5E-4AF7-BF7A-A0A6AF1EE269}" destId="{26C968BD-3453-45BE-A7DF-1A7D611BB452}" srcOrd="1" destOrd="0" presId="urn:microsoft.com/office/officeart/2005/8/layout/vList5"/>
    <dgm:cxn modelId="{D6585C87-494C-4BF3-A516-15DE0F7B9A5C}" type="presParOf" srcId="{9F3007D6-CD5E-4AF7-BF7A-A0A6AF1EE269}" destId="{A3F93D21-D2E9-4269-8F41-950A0AF7C0B9}" srcOrd="2" destOrd="0" presId="urn:microsoft.com/office/officeart/2005/8/layout/vList5"/>
    <dgm:cxn modelId="{A9D0273F-C85A-4D32-B29A-A5C3CF32D915}" type="presParOf" srcId="{A3F93D21-D2E9-4269-8F41-950A0AF7C0B9}" destId="{613E0823-4541-4795-9CA1-299D5E866D93}" srcOrd="0" destOrd="0" presId="urn:microsoft.com/office/officeart/2005/8/layout/vList5"/>
    <dgm:cxn modelId="{9418370B-42A7-4E99-A576-199B73EDF8D7}" type="presParOf" srcId="{A3F93D21-D2E9-4269-8F41-950A0AF7C0B9}" destId="{189E8E8D-188F-490E-B266-293115FFF50E}" srcOrd="1" destOrd="0" presId="urn:microsoft.com/office/officeart/2005/8/layout/vList5"/>
    <dgm:cxn modelId="{45245852-7D29-4F2A-8F8D-2400C9189577}" type="presParOf" srcId="{9F3007D6-CD5E-4AF7-BF7A-A0A6AF1EE269}" destId="{7163047C-0AF2-4B5A-8757-28990176A8B4}" srcOrd="3" destOrd="0" presId="urn:microsoft.com/office/officeart/2005/8/layout/vList5"/>
    <dgm:cxn modelId="{3BDB432C-3C14-4FA1-8E8D-B5FCF867F0F1}" type="presParOf" srcId="{9F3007D6-CD5E-4AF7-BF7A-A0A6AF1EE269}" destId="{F7B6506B-635D-49B7-B2BD-4A33DDC0F286}" srcOrd="4" destOrd="0" presId="urn:microsoft.com/office/officeart/2005/8/layout/vList5"/>
    <dgm:cxn modelId="{F661BCE8-1889-4CF8-88E3-4BF9FA5E24B1}" type="presParOf" srcId="{F7B6506B-635D-49B7-B2BD-4A33DDC0F286}" destId="{8FE65F71-30D6-40A4-BCCA-4146897E5D05}" srcOrd="0" destOrd="0" presId="urn:microsoft.com/office/officeart/2005/8/layout/vList5"/>
    <dgm:cxn modelId="{40CBCA36-1736-45C3-AA6A-C8114AB05FA8}" type="presParOf" srcId="{F7B6506B-635D-49B7-B2BD-4A33DDC0F286}" destId="{D5EE6052-0273-45C5-B6AD-A4C9D205A2B8}" srcOrd="1" destOrd="0" presId="urn:microsoft.com/office/officeart/2005/8/layout/vList5"/>
    <dgm:cxn modelId="{056613DB-5454-42C3-B228-B279EF610C85}" type="presParOf" srcId="{9F3007D6-CD5E-4AF7-BF7A-A0A6AF1EE269}" destId="{1F89364C-8DE8-4769-B775-01E62AC9457A}" srcOrd="5" destOrd="0" presId="urn:microsoft.com/office/officeart/2005/8/layout/vList5"/>
    <dgm:cxn modelId="{7CAD4690-7B77-49B9-8333-C616664A6182}" type="presParOf" srcId="{9F3007D6-CD5E-4AF7-BF7A-A0A6AF1EE269}" destId="{1B1E025A-E05B-49B8-A010-57CAD2C4E3DA}" srcOrd="6" destOrd="0" presId="urn:microsoft.com/office/officeart/2005/8/layout/vList5"/>
    <dgm:cxn modelId="{1861AC28-8ED3-45A9-8023-01D179AC31A8}" type="presParOf" srcId="{1B1E025A-E05B-49B8-A010-57CAD2C4E3DA}" destId="{EE7181CF-080D-4D53-9C49-AE449A1110DF}" srcOrd="0" destOrd="0" presId="urn:microsoft.com/office/officeart/2005/8/layout/vList5"/>
    <dgm:cxn modelId="{1CFEB558-5F30-4262-B76B-B45FEC7CBFA3}" type="presParOf" srcId="{1B1E025A-E05B-49B8-A010-57CAD2C4E3DA}" destId="{9D4522C0-F221-4B96-8701-6F45241F4A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8D77-A450-48C2-8A88-CD223B4541FB}">
      <dsp:nvSpPr>
        <dsp:cNvPr id="0" name=""/>
        <dsp:cNvSpPr/>
      </dsp:nvSpPr>
      <dsp:spPr>
        <a:xfrm>
          <a:off x="0" y="433514"/>
          <a:ext cx="8141345" cy="813483"/>
        </a:xfrm>
        <a:prstGeom prst="roundRect">
          <a:avLst>
            <a:gd name="adj" fmla="val 10000"/>
          </a:avLst>
        </a:prstGeom>
        <a:solidFill>
          <a:srgbClr val="659A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Custom Enterprise Web Application</a:t>
          </a:r>
          <a:endParaRPr lang="en-US" sz="2400" b="1" kern="1200" dirty="0">
            <a:solidFill>
              <a:srgbClr val="FFFFFF"/>
            </a:solidFill>
            <a:latin typeface="Tahoma"/>
            <a:ea typeface="+mn-ea"/>
            <a:cs typeface="+mn-cs"/>
          </a:endParaRPr>
        </a:p>
      </dsp:txBody>
      <dsp:txXfrm>
        <a:off x="23826" y="457340"/>
        <a:ext cx="8093693" cy="765831"/>
      </dsp:txXfrm>
    </dsp:sp>
    <dsp:sp modelId="{B2BCDAB2-FFE4-478F-8E30-EC5D46553CCE}">
      <dsp:nvSpPr>
        <dsp:cNvPr id="0" name=""/>
        <dsp:cNvSpPr/>
      </dsp:nvSpPr>
      <dsp:spPr>
        <a:xfrm>
          <a:off x="0" y="1284636"/>
          <a:ext cx="8125451" cy="757988"/>
        </a:xfrm>
        <a:prstGeom prst="roundRect">
          <a:avLst>
            <a:gd name="adj" fmla="val 10000"/>
          </a:avLst>
        </a:prstGeom>
        <a:solidFill>
          <a:srgbClr val="2D2D8A">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Enterprise Security API</a:t>
          </a:r>
          <a:endParaRPr lang="en-US" sz="2400" b="1" kern="1200" dirty="0">
            <a:solidFill>
              <a:srgbClr val="FFFFFF"/>
            </a:solidFill>
            <a:latin typeface="Tahoma"/>
            <a:ea typeface="+mn-ea"/>
            <a:cs typeface="+mn-cs"/>
          </a:endParaRPr>
        </a:p>
      </dsp:txBody>
      <dsp:txXfrm>
        <a:off x="22201" y="1306837"/>
        <a:ext cx="8081049" cy="713586"/>
      </dsp:txXfrm>
    </dsp:sp>
    <dsp:sp modelId="{1310CA2D-92B0-429D-9BF5-B01897562CFE}">
      <dsp:nvSpPr>
        <dsp:cNvPr id="0" name=""/>
        <dsp:cNvSpPr/>
      </dsp:nvSpPr>
      <dsp:spPr>
        <a:xfrm>
          <a:off x="924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Authenticator</a:t>
          </a:r>
          <a:endParaRPr lang="en-US" sz="1700" b="1" kern="1200" dirty="0">
            <a:solidFill>
              <a:srgbClr val="FFFFFF"/>
            </a:solidFill>
            <a:latin typeface="Tahoma"/>
            <a:ea typeface="+mn-ea"/>
            <a:cs typeface="+mn-cs"/>
          </a:endParaRPr>
        </a:p>
      </dsp:txBody>
      <dsp:txXfrm>
        <a:off x="25601" y="2094431"/>
        <a:ext cx="525881" cy="2529348"/>
      </dsp:txXfrm>
    </dsp:sp>
    <dsp:sp modelId="{1E148C46-ACC1-4792-B37F-63750643FA1A}">
      <dsp:nvSpPr>
        <dsp:cNvPr id="0" name=""/>
        <dsp:cNvSpPr/>
      </dsp:nvSpPr>
      <dsp:spPr>
        <a:xfrm>
          <a:off x="59130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User</a:t>
          </a:r>
          <a:endParaRPr lang="en-US" sz="1700" b="1" kern="1200" dirty="0">
            <a:solidFill>
              <a:srgbClr val="FFFFFF"/>
            </a:solidFill>
            <a:latin typeface="Tahoma"/>
            <a:ea typeface="+mn-ea"/>
            <a:cs typeface="+mn-cs"/>
          </a:endParaRPr>
        </a:p>
      </dsp:txBody>
      <dsp:txXfrm>
        <a:off x="607666" y="2094431"/>
        <a:ext cx="525881" cy="2529348"/>
      </dsp:txXfrm>
    </dsp:sp>
    <dsp:sp modelId="{B7224589-3D84-4F26-B38F-F65CF9D69FE3}">
      <dsp:nvSpPr>
        <dsp:cNvPr id="0" name=""/>
        <dsp:cNvSpPr/>
      </dsp:nvSpPr>
      <dsp:spPr>
        <a:xfrm>
          <a:off x="117337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AccessController</a:t>
          </a:r>
          <a:endParaRPr lang="en-US" sz="1700" b="1" kern="1200" dirty="0">
            <a:solidFill>
              <a:srgbClr val="FFFFFF"/>
            </a:solidFill>
            <a:latin typeface="Tahoma"/>
            <a:ea typeface="+mn-ea"/>
            <a:cs typeface="+mn-cs"/>
          </a:endParaRPr>
        </a:p>
      </dsp:txBody>
      <dsp:txXfrm>
        <a:off x="1189731" y="2094431"/>
        <a:ext cx="525881" cy="2529348"/>
      </dsp:txXfrm>
    </dsp:sp>
    <dsp:sp modelId="{DA047933-D13A-4FC2-82C0-447337779992}">
      <dsp:nvSpPr>
        <dsp:cNvPr id="0" name=""/>
        <dsp:cNvSpPr/>
      </dsp:nvSpPr>
      <dsp:spPr>
        <a:xfrm>
          <a:off x="175543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AccessReferenceMap</a:t>
          </a:r>
          <a:endParaRPr lang="en-US" sz="1700" b="1" kern="1200" dirty="0">
            <a:solidFill>
              <a:srgbClr val="FFFFFF"/>
            </a:solidFill>
            <a:latin typeface="Tahoma"/>
            <a:ea typeface="+mn-ea"/>
            <a:cs typeface="+mn-cs"/>
          </a:endParaRPr>
        </a:p>
      </dsp:txBody>
      <dsp:txXfrm>
        <a:off x="1771796" y="2094431"/>
        <a:ext cx="525881" cy="2529348"/>
      </dsp:txXfrm>
    </dsp:sp>
    <dsp:sp modelId="{EAEDB256-52C4-4E72-98E0-BF8BEF9CBF16}">
      <dsp:nvSpPr>
        <dsp:cNvPr id="0" name=""/>
        <dsp:cNvSpPr/>
      </dsp:nvSpPr>
      <dsp:spPr>
        <a:xfrm>
          <a:off x="233750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Validator</a:t>
          </a:r>
          <a:endParaRPr lang="en-US" sz="1700" b="1" kern="1200" dirty="0">
            <a:solidFill>
              <a:srgbClr val="FFFFFF"/>
            </a:solidFill>
            <a:latin typeface="Tahoma"/>
            <a:ea typeface="+mn-ea"/>
            <a:cs typeface="+mn-cs"/>
          </a:endParaRPr>
        </a:p>
      </dsp:txBody>
      <dsp:txXfrm>
        <a:off x="2353861" y="2094431"/>
        <a:ext cx="525881" cy="2529348"/>
      </dsp:txXfrm>
    </dsp:sp>
    <dsp:sp modelId="{897B20DD-66A0-4F0F-A77B-FBF79348313E}">
      <dsp:nvSpPr>
        <dsp:cNvPr id="0" name=""/>
        <dsp:cNvSpPr/>
      </dsp:nvSpPr>
      <dsp:spPr>
        <a:xfrm>
          <a:off x="291956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Encoder</a:t>
          </a:r>
          <a:endParaRPr lang="en-US" sz="1700" b="1" kern="1200" dirty="0">
            <a:solidFill>
              <a:srgbClr val="FFFFFF"/>
            </a:solidFill>
            <a:latin typeface="Tahoma"/>
            <a:ea typeface="+mn-ea"/>
            <a:cs typeface="+mn-cs"/>
          </a:endParaRPr>
        </a:p>
      </dsp:txBody>
      <dsp:txXfrm>
        <a:off x="2935927" y="2094431"/>
        <a:ext cx="525881" cy="2529348"/>
      </dsp:txXfrm>
    </dsp:sp>
    <dsp:sp modelId="{C5167C67-47E1-40A4-BEBE-FE2E97251587}">
      <dsp:nvSpPr>
        <dsp:cNvPr id="0" name=""/>
        <dsp:cNvSpPr/>
      </dsp:nvSpPr>
      <dsp:spPr>
        <a:xfrm>
          <a:off x="350163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HTTPUtilities</a:t>
          </a:r>
          <a:endParaRPr lang="en-US" sz="1700" b="1" kern="1200" dirty="0">
            <a:solidFill>
              <a:srgbClr val="FFFFFF"/>
            </a:solidFill>
            <a:latin typeface="Tahoma"/>
            <a:ea typeface="+mn-ea"/>
            <a:cs typeface="+mn-cs"/>
          </a:endParaRPr>
        </a:p>
      </dsp:txBody>
      <dsp:txXfrm>
        <a:off x="3517992" y="2094431"/>
        <a:ext cx="525881" cy="2529348"/>
      </dsp:txXfrm>
    </dsp:sp>
    <dsp:sp modelId="{B16DC942-FBD3-493D-8BB5-1546DB4F6A46}">
      <dsp:nvSpPr>
        <dsp:cNvPr id="0" name=""/>
        <dsp:cNvSpPr/>
      </dsp:nvSpPr>
      <dsp:spPr>
        <a:xfrm>
          <a:off x="408369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Encryptor</a:t>
          </a:r>
          <a:endParaRPr lang="en-US" sz="1700" b="1" kern="1200" dirty="0">
            <a:solidFill>
              <a:srgbClr val="FFFFFF"/>
            </a:solidFill>
            <a:latin typeface="Tahoma"/>
            <a:ea typeface="+mn-ea"/>
            <a:cs typeface="+mn-cs"/>
          </a:endParaRPr>
        </a:p>
      </dsp:txBody>
      <dsp:txXfrm>
        <a:off x="4100057" y="2094431"/>
        <a:ext cx="525881" cy="2529348"/>
      </dsp:txXfrm>
    </dsp:sp>
    <dsp:sp modelId="{1E59F0C6-1250-4508-985F-398145FC6B04}">
      <dsp:nvSpPr>
        <dsp:cNvPr id="0" name=""/>
        <dsp:cNvSpPr/>
      </dsp:nvSpPr>
      <dsp:spPr>
        <a:xfrm>
          <a:off x="466576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EncryptedProperties</a:t>
          </a:r>
          <a:endParaRPr lang="en-US" sz="1700" b="1" kern="1200" dirty="0">
            <a:solidFill>
              <a:srgbClr val="FFFFFF"/>
            </a:solidFill>
            <a:latin typeface="Tahoma"/>
            <a:ea typeface="+mn-ea"/>
            <a:cs typeface="+mn-cs"/>
          </a:endParaRPr>
        </a:p>
      </dsp:txBody>
      <dsp:txXfrm>
        <a:off x="4682122" y="2094431"/>
        <a:ext cx="525881" cy="2529348"/>
      </dsp:txXfrm>
    </dsp:sp>
    <dsp:sp modelId="{DF50857C-7BAD-4B02-A4D8-124ED847A302}">
      <dsp:nvSpPr>
        <dsp:cNvPr id="0" name=""/>
        <dsp:cNvSpPr/>
      </dsp:nvSpPr>
      <dsp:spPr>
        <a:xfrm>
          <a:off x="524782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Randomizer</a:t>
          </a:r>
          <a:endParaRPr lang="en-US" sz="1700" b="1" kern="1200" dirty="0">
            <a:solidFill>
              <a:srgbClr val="FFFFFF"/>
            </a:solidFill>
            <a:latin typeface="Tahoma"/>
            <a:ea typeface="+mn-ea"/>
            <a:cs typeface="+mn-cs"/>
          </a:endParaRPr>
        </a:p>
      </dsp:txBody>
      <dsp:txXfrm>
        <a:off x="5264188" y="2094431"/>
        <a:ext cx="525881" cy="2529348"/>
      </dsp:txXfrm>
    </dsp:sp>
    <dsp:sp modelId="{AC7CE723-C373-48E7-9DB5-D9191F379A86}">
      <dsp:nvSpPr>
        <dsp:cNvPr id="0" name=""/>
        <dsp:cNvSpPr/>
      </dsp:nvSpPr>
      <dsp:spPr>
        <a:xfrm>
          <a:off x="582989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Exception Handling</a:t>
          </a:r>
          <a:endParaRPr lang="en-US" sz="1700" b="1" kern="1200" dirty="0">
            <a:solidFill>
              <a:srgbClr val="FFFFFF"/>
            </a:solidFill>
            <a:latin typeface="Tahoma"/>
            <a:ea typeface="+mn-ea"/>
            <a:cs typeface="+mn-cs"/>
          </a:endParaRPr>
        </a:p>
      </dsp:txBody>
      <dsp:txXfrm>
        <a:off x="5846253" y="2094431"/>
        <a:ext cx="525881" cy="2529348"/>
      </dsp:txXfrm>
    </dsp:sp>
    <dsp:sp modelId="{46E4D9A1-3176-43A4-85E6-FC1242530567}">
      <dsp:nvSpPr>
        <dsp:cNvPr id="0" name=""/>
        <dsp:cNvSpPr/>
      </dsp:nvSpPr>
      <dsp:spPr>
        <a:xfrm>
          <a:off x="641195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Logger</a:t>
          </a:r>
          <a:endParaRPr lang="en-US" sz="1700" b="1" kern="1200" dirty="0">
            <a:solidFill>
              <a:srgbClr val="FFFFFF"/>
            </a:solidFill>
            <a:latin typeface="Tahoma"/>
            <a:ea typeface="+mn-ea"/>
            <a:cs typeface="+mn-cs"/>
          </a:endParaRPr>
        </a:p>
      </dsp:txBody>
      <dsp:txXfrm>
        <a:off x="6428318" y="2094431"/>
        <a:ext cx="525881" cy="2529348"/>
      </dsp:txXfrm>
    </dsp:sp>
    <dsp:sp modelId="{641D1ABE-D6AD-4DF0-B338-9F9A3F75D0CE}">
      <dsp:nvSpPr>
        <dsp:cNvPr id="0" name=""/>
        <dsp:cNvSpPr/>
      </dsp:nvSpPr>
      <dsp:spPr>
        <a:xfrm>
          <a:off x="699402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IntrusionDetector</a:t>
          </a:r>
          <a:endParaRPr lang="en-US" sz="1700" b="1" kern="1200" dirty="0">
            <a:solidFill>
              <a:srgbClr val="FFFFFF"/>
            </a:solidFill>
            <a:latin typeface="Tahoma"/>
            <a:ea typeface="+mn-ea"/>
            <a:cs typeface="+mn-cs"/>
          </a:endParaRPr>
        </a:p>
      </dsp:txBody>
      <dsp:txXfrm>
        <a:off x="7010383" y="2094431"/>
        <a:ext cx="525881" cy="2529348"/>
      </dsp:txXfrm>
    </dsp:sp>
    <dsp:sp modelId="{8A6F70EB-27B4-498A-8E23-E74FEB0DE387}">
      <dsp:nvSpPr>
        <dsp:cNvPr id="0" name=""/>
        <dsp:cNvSpPr/>
      </dsp:nvSpPr>
      <dsp:spPr>
        <a:xfrm>
          <a:off x="7576088"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SecurityConfiguration</a:t>
          </a:r>
          <a:endParaRPr lang="en-US" sz="1700" b="1" kern="1200" dirty="0">
            <a:solidFill>
              <a:srgbClr val="FFFFFF"/>
            </a:solidFill>
            <a:latin typeface="Tahoma"/>
            <a:ea typeface="+mn-ea"/>
            <a:cs typeface="+mn-cs"/>
          </a:endParaRPr>
        </a:p>
      </dsp:txBody>
      <dsp:txXfrm>
        <a:off x="7592449" y="2094431"/>
        <a:ext cx="525881" cy="2529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65C0-EEDD-459E-8D4A-8E338650848B}">
      <dsp:nvSpPr>
        <dsp:cNvPr id="0" name=""/>
        <dsp:cNvSpPr/>
      </dsp:nvSpPr>
      <dsp:spPr>
        <a:xfrm>
          <a:off x="656813" y="1645"/>
          <a:ext cx="3824168" cy="670933"/>
        </a:xfrm>
        <a:prstGeom prst="roundRect">
          <a:avLst>
            <a:gd name="adj" fmla="val 10000"/>
          </a:avLst>
        </a:prstGeom>
        <a:solidFill>
          <a:schemeClr val="accent3">
            <a:lumMod val="5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latin typeface="Tahoma"/>
              <a:ea typeface="+mn-ea"/>
              <a:cs typeface="+mn-cs"/>
            </a:rPr>
            <a:t>OWASP Top Ten</a:t>
          </a:r>
          <a:endParaRPr lang="en-US" sz="2400" b="1" kern="1200" dirty="0">
            <a:solidFill>
              <a:schemeClr val="bg1"/>
            </a:solidFill>
            <a:latin typeface="Tahoma"/>
            <a:ea typeface="+mn-ea"/>
            <a:cs typeface="+mn-cs"/>
          </a:endParaRPr>
        </a:p>
      </dsp:txBody>
      <dsp:txXfrm>
        <a:off x="676464" y="21296"/>
        <a:ext cx="3784866" cy="631631"/>
      </dsp:txXfrm>
    </dsp:sp>
    <dsp:sp modelId="{2B631270-A20E-48C9-8196-9D41D4D19ACE}">
      <dsp:nvSpPr>
        <dsp:cNvPr id="0" name=""/>
        <dsp:cNvSpPr/>
      </dsp:nvSpPr>
      <dsp:spPr>
        <a:xfrm rot="5400000">
          <a:off x="2485244" y="7010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1DC9E4-1828-4EE3-ABDE-6EF207FFA05A}">
      <dsp:nvSpPr>
        <dsp:cNvPr id="0" name=""/>
        <dsp:cNvSpPr/>
      </dsp:nvSpPr>
      <dsp:spPr>
        <a:xfrm>
          <a:off x="656813" y="786351"/>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A1. Cross Site Scripting (XSS) </a:t>
          </a:r>
          <a:endParaRPr lang="en-US" sz="1400" b="1" kern="1200" dirty="0">
            <a:solidFill>
              <a:srgbClr val="000000">
                <a:hueOff val="0"/>
                <a:satOff val="0"/>
                <a:lumOff val="0"/>
                <a:alphaOff val="0"/>
              </a:srgbClr>
            </a:solidFill>
            <a:latin typeface="Tahoma"/>
            <a:ea typeface="+mn-ea"/>
            <a:cs typeface="+mn-cs"/>
          </a:endParaRPr>
        </a:p>
      </dsp:txBody>
      <dsp:txXfrm>
        <a:off x="666334" y="795872"/>
        <a:ext cx="3805126" cy="306019"/>
      </dsp:txXfrm>
    </dsp:sp>
    <dsp:sp modelId="{F749CD68-74B8-49A9-81E4-07F3CE1FCE0A}">
      <dsp:nvSpPr>
        <dsp:cNvPr id="0" name=""/>
        <dsp:cNvSpPr/>
      </dsp:nvSpPr>
      <dsp:spPr>
        <a:xfrm rot="5400000">
          <a:off x="2485244" y="1139855"/>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44D5A5-63B1-41D5-9FDF-F41902F20B19}">
      <dsp:nvSpPr>
        <dsp:cNvPr id="0" name=""/>
        <dsp:cNvSpPr/>
      </dsp:nvSpPr>
      <dsp:spPr>
        <a:xfrm>
          <a:off x="656813" y="1225184"/>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A2. Injection Flaws </a:t>
          </a:r>
          <a:endParaRPr lang="en-US" sz="1400" b="1" kern="1200" dirty="0">
            <a:solidFill>
              <a:srgbClr val="000000">
                <a:hueOff val="0"/>
                <a:satOff val="0"/>
                <a:lumOff val="0"/>
                <a:alphaOff val="0"/>
              </a:srgbClr>
            </a:solidFill>
            <a:latin typeface="Tahoma"/>
            <a:ea typeface="+mn-ea"/>
            <a:cs typeface="+mn-cs"/>
          </a:endParaRPr>
        </a:p>
      </dsp:txBody>
      <dsp:txXfrm>
        <a:off x="666334" y="1234705"/>
        <a:ext cx="3805126" cy="306019"/>
      </dsp:txXfrm>
    </dsp:sp>
    <dsp:sp modelId="{76F52F46-BAC2-4306-9498-EFC0E2E5EF03}">
      <dsp:nvSpPr>
        <dsp:cNvPr id="0" name=""/>
        <dsp:cNvSpPr/>
      </dsp:nvSpPr>
      <dsp:spPr>
        <a:xfrm rot="5400000">
          <a:off x="2485244" y="1578688"/>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23710D2-52C9-4B5D-B717-A4B262FC757F}">
      <dsp:nvSpPr>
        <dsp:cNvPr id="0" name=""/>
        <dsp:cNvSpPr/>
      </dsp:nvSpPr>
      <dsp:spPr>
        <a:xfrm>
          <a:off x="656813" y="1664017"/>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A3. Malicious File Execution </a:t>
          </a:r>
          <a:endParaRPr lang="en-US" sz="1400" b="1" kern="1200" dirty="0">
            <a:solidFill>
              <a:srgbClr val="000000">
                <a:hueOff val="0"/>
                <a:satOff val="0"/>
                <a:lumOff val="0"/>
                <a:alphaOff val="0"/>
              </a:srgbClr>
            </a:solidFill>
            <a:latin typeface="Tahoma"/>
            <a:ea typeface="+mn-ea"/>
            <a:cs typeface="+mn-cs"/>
          </a:endParaRPr>
        </a:p>
      </dsp:txBody>
      <dsp:txXfrm>
        <a:off x="666334" y="1673538"/>
        <a:ext cx="3805126" cy="306019"/>
      </dsp:txXfrm>
    </dsp:sp>
    <dsp:sp modelId="{8E5E8A04-D28D-4036-AF63-E37181D6F72F}">
      <dsp:nvSpPr>
        <dsp:cNvPr id="0" name=""/>
        <dsp:cNvSpPr/>
      </dsp:nvSpPr>
      <dsp:spPr>
        <a:xfrm rot="5400000">
          <a:off x="2485244" y="20175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F0DE083-F133-40B8-9946-2424AE07A5D2}">
      <dsp:nvSpPr>
        <dsp:cNvPr id="0" name=""/>
        <dsp:cNvSpPr/>
      </dsp:nvSpPr>
      <dsp:spPr>
        <a:xfrm>
          <a:off x="656813" y="2102850"/>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A4. Insecure Direct Object Reference </a:t>
          </a:r>
          <a:endParaRPr lang="en-US" sz="1400" b="1" kern="1200" dirty="0">
            <a:solidFill>
              <a:srgbClr val="000000">
                <a:hueOff val="0"/>
                <a:satOff val="0"/>
                <a:lumOff val="0"/>
                <a:alphaOff val="0"/>
              </a:srgbClr>
            </a:solidFill>
            <a:latin typeface="Tahoma"/>
            <a:ea typeface="+mn-ea"/>
            <a:cs typeface="+mn-cs"/>
          </a:endParaRPr>
        </a:p>
      </dsp:txBody>
      <dsp:txXfrm>
        <a:off x="666334" y="2112371"/>
        <a:ext cx="3805126" cy="306019"/>
      </dsp:txXfrm>
    </dsp:sp>
    <dsp:sp modelId="{64097DF6-3CF6-4242-9C53-075F4AAB23F3}">
      <dsp:nvSpPr>
        <dsp:cNvPr id="0" name=""/>
        <dsp:cNvSpPr/>
      </dsp:nvSpPr>
      <dsp:spPr>
        <a:xfrm rot="5400000">
          <a:off x="2485244" y="2456355"/>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4FB877-5306-40BE-9CA9-5764B3AFBE36}">
      <dsp:nvSpPr>
        <dsp:cNvPr id="0" name=""/>
        <dsp:cNvSpPr/>
      </dsp:nvSpPr>
      <dsp:spPr>
        <a:xfrm>
          <a:off x="656813" y="2541684"/>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A5. Cross Site Request Forgery (CSRF)</a:t>
          </a:r>
          <a:endParaRPr lang="en-US" sz="1400" b="1" kern="1200" dirty="0">
            <a:solidFill>
              <a:srgbClr val="000000">
                <a:hueOff val="0"/>
                <a:satOff val="0"/>
                <a:lumOff val="0"/>
                <a:alphaOff val="0"/>
              </a:srgbClr>
            </a:solidFill>
            <a:latin typeface="Tahoma"/>
            <a:ea typeface="+mn-ea"/>
            <a:cs typeface="+mn-cs"/>
          </a:endParaRPr>
        </a:p>
      </dsp:txBody>
      <dsp:txXfrm>
        <a:off x="666334" y="2551205"/>
        <a:ext cx="3805126" cy="306019"/>
      </dsp:txXfrm>
    </dsp:sp>
    <dsp:sp modelId="{056A8768-C0C8-4387-8D87-25CB5E4C3677}">
      <dsp:nvSpPr>
        <dsp:cNvPr id="0" name=""/>
        <dsp:cNvSpPr/>
      </dsp:nvSpPr>
      <dsp:spPr>
        <a:xfrm rot="5400000">
          <a:off x="2485244" y="2895188"/>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EB1777-A344-438B-BF3C-16D3BF0B94C8}">
      <dsp:nvSpPr>
        <dsp:cNvPr id="0" name=""/>
        <dsp:cNvSpPr/>
      </dsp:nvSpPr>
      <dsp:spPr>
        <a:xfrm>
          <a:off x="656813" y="2980517"/>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A6. Leakage and Improper Error Handling </a:t>
          </a:r>
          <a:endParaRPr lang="en-US" sz="1400" b="1" kern="1200" dirty="0">
            <a:solidFill>
              <a:srgbClr val="000000">
                <a:hueOff val="0"/>
                <a:satOff val="0"/>
                <a:lumOff val="0"/>
                <a:alphaOff val="0"/>
              </a:srgbClr>
            </a:solidFill>
            <a:latin typeface="Tahoma"/>
            <a:ea typeface="+mn-ea"/>
            <a:cs typeface="+mn-cs"/>
          </a:endParaRPr>
        </a:p>
      </dsp:txBody>
      <dsp:txXfrm>
        <a:off x="666334" y="2990038"/>
        <a:ext cx="3805126" cy="306019"/>
      </dsp:txXfrm>
    </dsp:sp>
    <dsp:sp modelId="{79232466-364B-43FE-8E18-AD66380D4267}">
      <dsp:nvSpPr>
        <dsp:cNvPr id="0" name=""/>
        <dsp:cNvSpPr/>
      </dsp:nvSpPr>
      <dsp:spPr>
        <a:xfrm rot="5400000">
          <a:off x="2485244" y="33340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3BCC6B-9583-44B1-A8C6-CEE801B9A747}">
      <dsp:nvSpPr>
        <dsp:cNvPr id="0" name=""/>
        <dsp:cNvSpPr/>
      </dsp:nvSpPr>
      <dsp:spPr>
        <a:xfrm>
          <a:off x="656813" y="3419350"/>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A7. Broken Authentication and Sessions</a:t>
          </a:r>
          <a:endParaRPr lang="en-US" sz="1400" b="1" kern="1200" dirty="0">
            <a:solidFill>
              <a:srgbClr val="000000">
                <a:hueOff val="0"/>
                <a:satOff val="0"/>
                <a:lumOff val="0"/>
                <a:alphaOff val="0"/>
              </a:srgbClr>
            </a:solidFill>
            <a:latin typeface="Tahoma"/>
            <a:ea typeface="+mn-ea"/>
            <a:cs typeface="+mn-cs"/>
          </a:endParaRPr>
        </a:p>
      </dsp:txBody>
      <dsp:txXfrm>
        <a:off x="666334" y="3428871"/>
        <a:ext cx="3805126" cy="306019"/>
      </dsp:txXfrm>
    </dsp:sp>
    <dsp:sp modelId="{2138C29A-0D85-40A5-82F4-9FC397B84FE9}">
      <dsp:nvSpPr>
        <dsp:cNvPr id="0" name=""/>
        <dsp:cNvSpPr/>
      </dsp:nvSpPr>
      <dsp:spPr>
        <a:xfrm rot="5400000">
          <a:off x="2485244" y="3772855"/>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CC9942D-8CF8-41F8-A27B-72DB207E9C9B}">
      <dsp:nvSpPr>
        <dsp:cNvPr id="0" name=""/>
        <dsp:cNvSpPr/>
      </dsp:nvSpPr>
      <dsp:spPr>
        <a:xfrm>
          <a:off x="656813" y="3858184"/>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A8. Insecure Cryptographic Storage </a:t>
          </a:r>
          <a:endParaRPr lang="en-US" sz="1400" b="1" i="0" u="none" kern="1200" baseline="0" dirty="0">
            <a:solidFill>
              <a:srgbClr val="000000">
                <a:hueOff val="0"/>
                <a:satOff val="0"/>
                <a:lumOff val="0"/>
                <a:alphaOff val="0"/>
              </a:srgbClr>
            </a:solidFill>
            <a:latin typeface="Tahoma"/>
            <a:ea typeface="+mn-ea"/>
            <a:cs typeface="+mn-cs"/>
          </a:endParaRPr>
        </a:p>
      </dsp:txBody>
      <dsp:txXfrm>
        <a:off x="666334" y="3867705"/>
        <a:ext cx="3805126" cy="306019"/>
      </dsp:txXfrm>
    </dsp:sp>
    <dsp:sp modelId="{3BEF012E-7C7F-4313-8DD7-20EA4255B2FD}">
      <dsp:nvSpPr>
        <dsp:cNvPr id="0" name=""/>
        <dsp:cNvSpPr/>
      </dsp:nvSpPr>
      <dsp:spPr>
        <a:xfrm rot="5400000">
          <a:off x="2485244" y="4211688"/>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A9ED3A-6EA1-4F2C-969F-00240FBE72B9}">
      <dsp:nvSpPr>
        <dsp:cNvPr id="0" name=""/>
        <dsp:cNvSpPr/>
      </dsp:nvSpPr>
      <dsp:spPr>
        <a:xfrm>
          <a:off x="656813" y="4297017"/>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A9. Insecure Communications</a:t>
          </a:r>
          <a:endParaRPr lang="en-US" sz="1400" b="1" kern="1200" dirty="0">
            <a:solidFill>
              <a:srgbClr val="000000">
                <a:hueOff val="0"/>
                <a:satOff val="0"/>
                <a:lumOff val="0"/>
                <a:alphaOff val="0"/>
              </a:srgbClr>
            </a:solidFill>
            <a:latin typeface="Tahoma"/>
            <a:ea typeface="+mn-ea"/>
            <a:cs typeface="+mn-cs"/>
          </a:endParaRPr>
        </a:p>
      </dsp:txBody>
      <dsp:txXfrm>
        <a:off x="666334" y="4306538"/>
        <a:ext cx="3805126" cy="306019"/>
      </dsp:txXfrm>
    </dsp:sp>
    <dsp:sp modelId="{FA2DC799-6746-4A73-AA04-A3161797863C}">
      <dsp:nvSpPr>
        <dsp:cNvPr id="0" name=""/>
        <dsp:cNvSpPr/>
      </dsp:nvSpPr>
      <dsp:spPr>
        <a:xfrm rot="5400000">
          <a:off x="2485244" y="46505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2459B8-80A4-4BFF-AEE8-BFA6A4F5B7BC}">
      <dsp:nvSpPr>
        <dsp:cNvPr id="0" name=""/>
        <dsp:cNvSpPr/>
      </dsp:nvSpPr>
      <dsp:spPr>
        <a:xfrm>
          <a:off x="656813" y="4735850"/>
          <a:ext cx="3824168" cy="325061"/>
        </a:xfrm>
        <a:prstGeom prst="roundRect">
          <a:avLst>
            <a:gd name="adj" fmla="val 10000"/>
          </a:avLst>
        </a:prstGeom>
        <a:solidFill>
          <a:srgbClr val="BBE0E3">
            <a:alpha val="90000"/>
            <a:tint val="40000"/>
            <a:hueOff val="0"/>
            <a:satOff val="0"/>
            <a:lumOff val="0"/>
            <a:alphaOff val="0"/>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i="0" u="none" kern="1200" baseline="0" dirty="0" smtClean="0">
              <a:solidFill>
                <a:srgbClr val="000000">
                  <a:hueOff val="0"/>
                  <a:satOff val="0"/>
                  <a:lumOff val="0"/>
                  <a:alphaOff val="0"/>
                </a:srgbClr>
              </a:solidFill>
              <a:latin typeface="Tahoma"/>
              <a:ea typeface="+mn-ea"/>
              <a:cs typeface="+mn-cs"/>
            </a:rPr>
            <a:t>A10.  Failure to Restrict URL Access </a:t>
          </a:r>
          <a:endParaRPr lang="en-US" sz="1400" b="1" kern="1200" dirty="0">
            <a:solidFill>
              <a:srgbClr val="000000">
                <a:hueOff val="0"/>
                <a:satOff val="0"/>
                <a:lumOff val="0"/>
                <a:alphaOff val="0"/>
              </a:srgbClr>
            </a:solidFill>
            <a:latin typeface="Tahoma"/>
            <a:ea typeface="+mn-ea"/>
            <a:cs typeface="+mn-cs"/>
          </a:endParaRPr>
        </a:p>
      </dsp:txBody>
      <dsp:txXfrm>
        <a:off x="666334" y="4745371"/>
        <a:ext cx="3805126" cy="306019"/>
      </dsp:txXfrm>
    </dsp:sp>
    <dsp:sp modelId="{004E8E8C-3337-4815-83A5-9180868CD23D}">
      <dsp:nvSpPr>
        <dsp:cNvPr id="0" name=""/>
        <dsp:cNvSpPr/>
      </dsp:nvSpPr>
      <dsp:spPr>
        <a:xfrm>
          <a:off x="4663017" y="1645"/>
          <a:ext cx="3824168" cy="670933"/>
        </a:xfrm>
        <a:prstGeom prst="roundRect">
          <a:avLst>
            <a:gd name="adj" fmla="val 10000"/>
          </a:avLst>
        </a:prstGeom>
        <a:solidFill>
          <a:schemeClr val="accent3">
            <a:lumMod val="5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Tahoma"/>
              <a:ea typeface="+mn-ea"/>
              <a:cs typeface="+mn-cs"/>
            </a:rPr>
            <a:t>OWASP ESAPI</a:t>
          </a:r>
          <a:endParaRPr lang="en-US" sz="2400" b="1" kern="1200" dirty="0">
            <a:solidFill>
              <a:schemeClr val="bg1"/>
            </a:solidFill>
            <a:latin typeface="Tahoma"/>
            <a:ea typeface="+mn-ea"/>
            <a:cs typeface="+mn-cs"/>
          </a:endParaRPr>
        </a:p>
      </dsp:txBody>
      <dsp:txXfrm>
        <a:off x="4682668" y="21296"/>
        <a:ext cx="3784866" cy="631631"/>
      </dsp:txXfrm>
    </dsp:sp>
    <dsp:sp modelId="{0E8032D3-502B-41BD-845E-EF3C103EC370}">
      <dsp:nvSpPr>
        <dsp:cNvPr id="0" name=""/>
        <dsp:cNvSpPr/>
      </dsp:nvSpPr>
      <dsp:spPr>
        <a:xfrm rot="5400000">
          <a:off x="6491448" y="7010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C94445-6ACC-47CD-AE48-DEC7FDC9F535}">
      <dsp:nvSpPr>
        <dsp:cNvPr id="0" name=""/>
        <dsp:cNvSpPr/>
      </dsp:nvSpPr>
      <dsp:spPr>
        <a:xfrm>
          <a:off x="4663017" y="786351"/>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Validator</a:t>
          </a:r>
          <a:r>
            <a:rPr lang="en-US" sz="1400" b="1" kern="1200" dirty="0" smtClean="0">
              <a:solidFill>
                <a:srgbClr val="000000">
                  <a:hueOff val="0"/>
                  <a:satOff val="0"/>
                  <a:lumOff val="0"/>
                  <a:alphaOff val="0"/>
                </a:srgbClr>
              </a:solidFill>
              <a:latin typeface="Tahoma"/>
              <a:ea typeface="+mn-ea"/>
              <a:cs typeface="+mn-cs"/>
            </a:rPr>
            <a:t>, Encoder</a:t>
          </a:r>
          <a:endParaRPr lang="en-US" sz="1400" b="1" kern="1200" dirty="0">
            <a:solidFill>
              <a:srgbClr val="000000">
                <a:hueOff val="0"/>
                <a:satOff val="0"/>
                <a:lumOff val="0"/>
                <a:alphaOff val="0"/>
              </a:srgbClr>
            </a:solidFill>
            <a:latin typeface="Tahoma"/>
            <a:ea typeface="+mn-ea"/>
            <a:cs typeface="+mn-cs"/>
          </a:endParaRPr>
        </a:p>
      </dsp:txBody>
      <dsp:txXfrm>
        <a:off x="4672538" y="795872"/>
        <a:ext cx="3805126" cy="306019"/>
      </dsp:txXfrm>
    </dsp:sp>
    <dsp:sp modelId="{CD7112E3-6104-4EEA-9F8B-B7415942E8FE}">
      <dsp:nvSpPr>
        <dsp:cNvPr id="0" name=""/>
        <dsp:cNvSpPr/>
      </dsp:nvSpPr>
      <dsp:spPr>
        <a:xfrm rot="5400000">
          <a:off x="6491448" y="1139855"/>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41CD6C-C367-499D-80CE-1D84D9288DF5}">
      <dsp:nvSpPr>
        <dsp:cNvPr id="0" name=""/>
        <dsp:cNvSpPr/>
      </dsp:nvSpPr>
      <dsp:spPr>
        <a:xfrm>
          <a:off x="4663017" y="1225184"/>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Tahoma"/>
              <a:ea typeface="+mn-ea"/>
              <a:cs typeface="+mn-cs"/>
            </a:rPr>
            <a:t>Encoder</a:t>
          </a:r>
          <a:endParaRPr lang="en-US" sz="1400" b="1" kern="1200" dirty="0">
            <a:solidFill>
              <a:srgbClr val="000000">
                <a:hueOff val="0"/>
                <a:satOff val="0"/>
                <a:lumOff val="0"/>
                <a:alphaOff val="0"/>
              </a:srgbClr>
            </a:solidFill>
            <a:latin typeface="Tahoma"/>
            <a:ea typeface="+mn-ea"/>
            <a:cs typeface="+mn-cs"/>
          </a:endParaRPr>
        </a:p>
      </dsp:txBody>
      <dsp:txXfrm>
        <a:off x="4672538" y="1234705"/>
        <a:ext cx="3805126" cy="306019"/>
      </dsp:txXfrm>
    </dsp:sp>
    <dsp:sp modelId="{067AC13A-A371-44AB-9940-004A06B6B4CB}">
      <dsp:nvSpPr>
        <dsp:cNvPr id="0" name=""/>
        <dsp:cNvSpPr/>
      </dsp:nvSpPr>
      <dsp:spPr>
        <a:xfrm rot="5400000">
          <a:off x="6491448" y="1578688"/>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956430-F19F-400E-A2B5-E2BC078890E0}">
      <dsp:nvSpPr>
        <dsp:cNvPr id="0" name=""/>
        <dsp:cNvSpPr/>
      </dsp:nvSpPr>
      <dsp:spPr>
        <a:xfrm>
          <a:off x="4663017" y="1664017"/>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HTTPUtilities</a:t>
          </a:r>
          <a:r>
            <a:rPr lang="en-US" sz="1400" b="1" kern="1200" dirty="0" smtClean="0">
              <a:solidFill>
                <a:srgbClr val="000000">
                  <a:hueOff val="0"/>
                  <a:satOff val="0"/>
                  <a:lumOff val="0"/>
                  <a:alphaOff val="0"/>
                </a:srgbClr>
              </a:solidFill>
              <a:latin typeface="Tahoma"/>
              <a:ea typeface="+mn-ea"/>
              <a:cs typeface="+mn-cs"/>
            </a:rPr>
            <a:t> (Safe Upload)</a:t>
          </a:r>
          <a:endParaRPr lang="en-US" sz="1400" b="1" kern="1200" dirty="0">
            <a:solidFill>
              <a:srgbClr val="000000">
                <a:hueOff val="0"/>
                <a:satOff val="0"/>
                <a:lumOff val="0"/>
                <a:alphaOff val="0"/>
              </a:srgbClr>
            </a:solidFill>
            <a:latin typeface="Tahoma"/>
            <a:ea typeface="+mn-ea"/>
            <a:cs typeface="+mn-cs"/>
          </a:endParaRPr>
        </a:p>
      </dsp:txBody>
      <dsp:txXfrm>
        <a:off x="4672538" y="1673538"/>
        <a:ext cx="3805126" cy="306019"/>
      </dsp:txXfrm>
    </dsp:sp>
    <dsp:sp modelId="{6786D247-C386-4209-B9B5-98D8F2E9AF21}">
      <dsp:nvSpPr>
        <dsp:cNvPr id="0" name=""/>
        <dsp:cNvSpPr/>
      </dsp:nvSpPr>
      <dsp:spPr>
        <a:xfrm rot="5400000">
          <a:off x="6491448" y="20175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1F3C92-AADA-4747-9147-89721BE60AB5}">
      <dsp:nvSpPr>
        <dsp:cNvPr id="0" name=""/>
        <dsp:cNvSpPr/>
      </dsp:nvSpPr>
      <dsp:spPr>
        <a:xfrm>
          <a:off x="4663017" y="2102850"/>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AccessReferenceMap</a:t>
          </a:r>
          <a:r>
            <a:rPr lang="en-US" sz="1400" b="1" kern="1200" dirty="0" smtClean="0">
              <a:solidFill>
                <a:srgbClr val="000000">
                  <a:hueOff val="0"/>
                  <a:satOff val="0"/>
                  <a:lumOff val="0"/>
                  <a:alphaOff val="0"/>
                </a:srgbClr>
              </a:solidFill>
              <a:latin typeface="Tahoma"/>
              <a:ea typeface="+mn-ea"/>
              <a:cs typeface="+mn-cs"/>
            </a:rPr>
            <a:t>, </a:t>
          </a:r>
          <a:r>
            <a:rPr lang="en-US" sz="1400" b="1" kern="1200" dirty="0" err="1" smtClean="0">
              <a:solidFill>
                <a:srgbClr val="000000">
                  <a:hueOff val="0"/>
                  <a:satOff val="0"/>
                  <a:lumOff val="0"/>
                  <a:alphaOff val="0"/>
                </a:srgbClr>
              </a:solidFill>
              <a:latin typeface="Tahoma"/>
              <a:ea typeface="+mn-ea"/>
              <a:cs typeface="+mn-cs"/>
            </a:rPr>
            <a:t>AccessController</a:t>
          </a:r>
          <a:endParaRPr lang="en-US" sz="1400" b="1" kern="1200" dirty="0">
            <a:solidFill>
              <a:srgbClr val="000000">
                <a:hueOff val="0"/>
                <a:satOff val="0"/>
                <a:lumOff val="0"/>
                <a:alphaOff val="0"/>
              </a:srgbClr>
            </a:solidFill>
            <a:latin typeface="Tahoma"/>
            <a:ea typeface="+mn-ea"/>
            <a:cs typeface="+mn-cs"/>
          </a:endParaRPr>
        </a:p>
      </dsp:txBody>
      <dsp:txXfrm>
        <a:off x="4672538" y="2112371"/>
        <a:ext cx="3805126" cy="306019"/>
      </dsp:txXfrm>
    </dsp:sp>
    <dsp:sp modelId="{3D7EA5B8-DFDF-4409-8C6A-F6473BAEF845}">
      <dsp:nvSpPr>
        <dsp:cNvPr id="0" name=""/>
        <dsp:cNvSpPr/>
      </dsp:nvSpPr>
      <dsp:spPr>
        <a:xfrm rot="5400000">
          <a:off x="6491448" y="2456355"/>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F54F58-F169-4CAA-AEB3-26B67A97B3C8}">
      <dsp:nvSpPr>
        <dsp:cNvPr id="0" name=""/>
        <dsp:cNvSpPr/>
      </dsp:nvSpPr>
      <dsp:spPr>
        <a:xfrm>
          <a:off x="4663017" y="2541684"/>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Tahoma"/>
              <a:ea typeface="+mn-ea"/>
              <a:cs typeface="+mn-cs"/>
            </a:rPr>
            <a:t>User (CSRF Token)</a:t>
          </a:r>
          <a:endParaRPr lang="en-US" sz="1400" b="1" kern="1200" dirty="0">
            <a:solidFill>
              <a:srgbClr val="000000">
                <a:hueOff val="0"/>
                <a:satOff val="0"/>
                <a:lumOff val="0"/>
                <a:alphaOff val="0"/>
              </a:srgbClr>
            </a:solidFill>
            <a:latin typeface="Tahoma"/>
            <a:ea typeface="+mn-ea"/>
            <a:cs typeface="+mn-cs"/>
          </a:endParaRPr>
        </a:p>
      </dsp:txBody>
      <dsp:txXfrm>
        <a:off x="4672538" y="2551205"/>
        <a:ext cx="3805126" cy="306019"/>
      </dsp:txXfrm>
    </dsp:sp>
    <dsp:sp modelId="{A0811A12-5B41-4B45-993D-6867CBD70BE7}">
      <dsp:nvSpPr>
        <dsp:cNvPr id="0" name=""/>
        <dsp:cNvSpPr/>
      </dsp:nvSpPr>
      <dsp:spPr>
        <a:xfrm rot="5400000">
          <a:off x="6491448" y="2895188"/>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0C2E89-C69F-470B-AA8E-DA642D15ED52}">
      <dsp:nvSpPr>
        <dsp:cNvPr id="0" name=""/>
        <dsp:cNvSpPr/>
      </dsp:nvSpPr>
      <dsp:spPr>
        <a:xfrm>
          <a:off x="4663017" y="2980517"/>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EnterpriseSecurityException</a:t>
          </a:r>
          <a:r>
            <a:rPr lang="en-US" sz="1400" b="1" kern="1200" dirty="0" smtClean="0">
              <a:solidFill>
                <a:srgbClr val="000000">
                  <a:hueOff val="0"/>
                  <a:satOff val="0"/>
                  <a:lumOff val="0"/>
                  <a:alphaOff val="0"/>
                </a:srgbClr>
              </a:solidFill>
              <a:latin typeface="Tahoma"/>
              <a:ea typeface="+mn-ea"/>
              <a:cs typeface="+mn-cs"/>
            </a:rPr>
            <a:t>, </a:t>
          </a:r>
          <a:r>
            <a:rPr lang="en-US" sz="1400" b="1" kern="1200" dirty="0" err="1" smtClean="0">
              <a:solidFill>
                <a:srgbClr val="000000">
                  <a:hueOff val="0"/>
                  <a:satOff val="0"/>
                  <a:lumOff val="0"/>
                  <a:alphaOff val="0"/>
                </a:srgbClr>
              </a:solidFill>
              <a:latin typeface="Tahoma"/>
              <a:ea typeface="+mn-ea"/>
              <a:cs typeface="+mn-cs"/>
            </a:rPr>
            <a:t>HTTPUtils</a:t>
          </a:r>
          <a:endParaRPr lang="en-US" sz="1400" b="1" kern="1200" dirty="0">
            <a:solidFill>
              <a:srgbClr val="000000">
                <a:hueOff val="0"/>
                <a:satOff val="0"/>
                <a:lumOff val="0"/>
                <a:alphaOff val="0"/>
              </a:srgbClr>
            </a:solidFill>
            <a:latin typeface="Tahoma"/>
            <a:ea typeface="+mn-ea"/>
            <a:cs typeface="+mn-cs"/>
          </a:endParaRPr>
        </a:p>
      </dsp:txBody>
      <dsp:txXfrm>
        <a:off x="4672538" y="2990038"/>
        <a:ext cx="3805126" cy="306019"/>
      </dsp:txXfrm>
    </dsp:sp>
    <dsp:sp modelId="{E0C0A71F-9DCE-4CCE-9956-BA215A767540}">
      <dsp:nvSpPr>
        <dsp:cNvPr id="0" name=""/>
        <dsp:cNvSpPr/>
      </dsp:nvSpPr>
      <dsp:spPr>
        <a:xfrm rot="5400000">
          <a:off x="6491448" y="33340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383AF-9B7A-42A6-B08D-32613F242FB7}">
      <dsp:nvSpPr>
        <dsp:cNvPr id="0" name=""/>
        <dsp:cNvSpPr/>
      </dsp:nvSpPr>
      <dsp:spPr>
        <a:xfrm>
          <a:off x="4663017" y="3419350"/>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Tahoma"/>
              <a:ea typeface="+mn-ea"/>
              <a:cs typeface="+mn-cs"/>
            </a:rPr>
            <a:t>Authenticator, User, </a:t>
          </a:r>
          <a:r>
            <a:rPr lang="en-US" sz="1400" b="1" kern="1200" dirty="0" err="1" smtClean="0">
              <a:solidFill>
                <a:srgbClr val="000000">
                  <a:hueOff val="0"/>
                  <a:satOff val="0"/>
                  <a:lumOff val="0"/>
                  <a:alphaOff val="0"/>
                </a:srgbClr>
              </a:solidFill>
              <a:latin typeface="Tahoma"/>
              <a:ea typeface="+mn-ea"/>
              <a:cs typeface="+mn-cs"/>
            </a:rPr>
            <a:t>HTTPUtils</a:t>
          </a:r>
          <a:endParaRPr lang="en-US" sz="1400" b="1" kern="1200" dirty="0">
            <a:solidFill>
              <a:srgbClr val="000000">
                <a:hueOff val="0"/>
                <a:satOff val="0"/>
                <a:lumOff val="0"/>
                <a:alphaOff val="0"/>
              </a:srgbClr>
            </a:solidFill>
            <a:latin typeface="Tahoma"/>
            <a:ea typeface="+mn-ea"/>
            <a:cs typeface="+mn-cs"/>
          </a:endParaRPr>
        </a:p>
      </dsp:txBody>
      <dsp:txXfrm>
        <a:off x="4672538" y="3428871"/>
        <a:ext cx="3805126" cy="306019"/>
      </dsp:txXfrm>
    </dsp:sp>
    <dsp:sp modelId="{411430FF-FF48-4D0B-9C34-5A7CCD3CC292}">
      <dsp:nvSpPr>
        <dsp:cNvPr id="0" name=""/>
        <dsp:cNvSpPr/>
      </dsp:nvSpPr>
      <dsp:spPr>
        <a:xfrm rot="5400000">
          <a:off x="6491448" y="3772855"/>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670776-CDB8-4801-A3E5-ABBFCA559329}">
      <dsp:nvSpPr>
        <dsp:cNvPr id="0" name=""/>
        <dsp:cNvSpPr/>
      </dsp:nvSpPr>
      <dsp:spPr>
        <a:xfrm>
          <a:off x="4663017" y="3858184"/>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Encryptor</a:t>
          </a:r>
          <a:endParaRPr lang="en-US" sz="1400" b="1" kern="1200" dirty="0">
            <a:solidFill>
              <a:srgbClr val="000000">
                <a:hueOff val="0"/>
                <a:satOff val="0"/>
                <a:lumOff val="0"/>
                <a:alphaOff val="0"/>
              </a:srgbClr>
            </a:solidFill>
            <a:latin typeface="Tahoma"/>
            <a:ea typeface="+mn-ea"/>
            <a:cs typeface="+mn-cs"/>
          </a:endParaRPr>
        </a:p>
      </dsp:txBody>
      <dsp:txXfrm>
        <a:off x="4672538" y="3867705"/>
        <a:ext cx="3805126" cy="306019"/>
      </dsp:txXfrm>
    </dsp:sp>
    <dsp:sp modelId="{DE2DB74B-1798-434D-AB5E-70695B3AD95F}">
      <dsp:nvSpPr>
        <dsp:cNvPr id="0" name=""/>
        <dsp:cNvSpPr/>
      </dsp:nvSpPr>
      <dsp:spPr>
        <a:xfrm rot="5400000">
          <a:off x="6491448" y="4211688"/>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FF16584-33AE-4680-B3AE-09CBA63E204B}">
      <dsp:nvSpPr>
        <dsp:cNvPr id="0" name=""/>
        <dsp:cNvSpPr/>
      </dsp:nvSpPr>
      <dsp:spPr>
        <a:xfrm>
          <a:off x="4663017" y="4297017"/>
          <a:ext cx="3824168" cy="325061"/>
        </a:xfrm>
        <a:prstGeom prst="roundRect">
          <a:avLst>
            <a:gd name="adj" fmla="val 10000"/>
          </a:avLst>
        </a:prstGeom>
        <a:solidFill>
          <a:srgbClr val="FFFF66">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HTTPUtilities</a:t>
          </a:r>
          <a:r>
            <a:rPr lang="en-US" sz="1400" b="1" kern="1200" dirty="0" smtClean="0">
              <a:solidFill>
                <a:srgbClr val="000000">
                  <a:hueOff val="0"/>
                  <a:satOff val="0"/>
                  <a:lumOff val="0"/>
                  <a:alphaOff val="0"/>
                </a:srgbClr>
              </a:solidFill>
              <a:latin typeface="Tahoma"/>
              <a:ea typeface="+mn-ea"/>
              <a:cs typeface="+mn-cs"/>
            </a:rPr>
            <a:t> (Secure Cookie, Channel)</a:t>
          </a:r>
          <a:endParaRPr lang="en-US" sz="1400" b="1" kern="1200" dirty="0">
            <a:solidFill>
              <a:srgbClr val="000000">
                <a:hueOff val="0"/>
                <a:satOff val="0"/>
                <a:lumOff val="0"/>
                <a:alphaOff val="0"/>
              </a:srgbClr>
            </a:solidFill>
            <a:latin typeface="Tahoma"/>
            <a:ea typeface="+mn-ea"/>
            <a:cs typeface="+mn-cs"/>
          </a:endParaRPr>
        </a:p>
      </dsp:txBody>
      <dsp:txXfrm>
        <a:off x="4672538" y="4306538"/>
        <a:ext cx="3805126" cy="306019"/>
      </dsp:txXfrm>
    </dsp:sp>
    <dsp:sp modelId="{73A46A9C-C56D-49E2-A3F6-0D259BCDB23D}">
      <dsp:nvSpPr>
        <dsp:cNvPr id="0" name=""/>
        <dsp:cNvSpPr/>
      </dsp:nvSpPr>
      <dsp:spPr>
        <a:xfrm rot="5400000">
          <a:off x="6491448" y="4650522"/>
          <a:ext cx="167306" cy="56885"/>
        </a:xfrm>
        <a:prstGeom prst="rightArrow">
          <a:avLst>
            <a:gd name="adj1" fmla="val 66700"/>
            <a:gd name="adj2" fmla="val 50000"/>
          </a:avLst>
        </a:prstGeom>
        <a:gradFill rotWithShape="0">
          <a:gsLst>
            <a:gs pos="0">
              <a:srgbClr val="BBE0E3">
                <a:tint val="60000"/>
                <a:hueOff val="0"/>
                <a:satOff val="0"/>
                <a:lumOff val="0"/>
                <a:alphaOff val="0"/>
                <a:shade val="51000"/>
                <a:satMod val="130000"/>
              </a:srgbClr>
            </a:gs>
            <a:gs pos="80000">
              <a:srgbClr val="BBE0E3">
                <a:tint val="60000"/>
                <a:hueOff val="0"/>
                <a:satOff val="0"/>
                <a:lumOff val="0"/>
                <a:alphaOff val="0"/>
                <a:shade val="93000"/>
                <a:satMod val="130000"/>
              </a:srgbClr>
            </a:gs>
            <a:gs pos="100000">
              <a:srgbClr val="BBE0E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7AC13F-E107-42A1-A60B-7FF28F58AE54}">
      <dsp:nvSpPr>
        <dsp:cNvPr id="0" name=""/>
        <dsp:cNvSpPr/>
      </dsp:nvSpPr>
      <dsp:spPr>
        <a:xfrm>
          <a:off x="4663017" y="4735850"/>
          <a:ext cx="3824168" cy="325061"/>
        </a:xfrm>
        <a:prstGeom prst="roundRect">
          <a:avLst>
            <a:gd name="adj" fmla="val 10000"/>
          </a:avLst>
        </a:prstGeom>
        <a:solidFill>
          <a:srgbClr val="6FBD71">
            <a:alpha val="89804"/>
          </a:srgbClr>
        </a:solidFill>
        <a:ln w="9525" cap="flat" cmpd="sng" algn="ctr">
          <a:solidFill>
            <a:srgbClr val="BBE0E3">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err="1" smtClean="0">
              <a:solidFill>
                <a:srgbClr val="000000">
                  <a:hueOff val="0"/>
                  <a:satOff val="0"/>
                  <a:lumOff val="0"/>
                  <a:alphaOff val="0"/>
                </a:srgbClr>
              </a:solidFill>
              <a:latin typeface="Tahoma"/>
              <a:ea typeface="+mn-ea"/>
              <a:cs typeface="+mn-cs"/>
            </a:rPr>
            <a:t>AccessController</a:t>
          </a:r>
          <a:endParaRPr lang="en-US" sz="1400" b="1" kern="1200" dirty="0">
            <a:solidFill>
              <a:srgbClr val="000000">
                <a:hueOff val="0"/>
                <a:satOff val="0"/>
                <a:lumOff val="0"/>
                <a:alphaOff val="0"/>
              </a:srgbClr>
            </a:solidFill>
            <a:latin typeface="Tahoma"/>
            <a:ea typeface="+mn-ea"/>
            <a:cs typeface="+mn-cs"/>
          </a:endParaRPr>
        </a:p>
      </dsp:txBody>
      <dsp:txXfrm>
        <a:off x="4672538" y="4745371"/>
        <a:ext cx="3805126" cy="306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E965-7AC2-4782-B235-9A436F25D5E7}">
      <dsp:nvSpPr>
        <dsp:cNvPr id="0" name=""/>
        <dsp:cNvSpPr/>
      </dsp:nvSpPr>
      <dsp:spPr>
        <a:xfrm rot="5400000">
          <a:off x="5533736" y="-2229915"/>
          <a:ext cx="953839" cy="5657088"/>
        </a:xfrm>
        <a:prstGeom prst="round2SameRect">
          <a:avLst/>
        </a:prstGeom>
        <a:solidFill>
          <a:srgbClr val="DAE9CF">
            <a:alpha val="89804"/>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Exclusive focus on Application Security since 2002</a:t>
          </a: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Key contributors to OWASP and authors of OWASP Top Ten</a:t>
          </a: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Application security champions in FISMA and SSE-CMM</a:t>
          </a:r>
        </a:p>
      </dsp:txBody>
      <dsp:txXfrm rot="-5400000">
        <a:off x="3182112" y="168272"/>
        <a:ext cx="5610525" cy="860713"/>
      </dsp:txXfrm>
    </dsp:sp>
    <dsp:sp modelId="{8513ACF1-D53A-4042-B57D-C553A1239018}">
      <dsp:nvSpPr>
        <dsp:cNvPr id="0" name=""/>
        <dsp:cNvSpPr/>
      </dsp:nvSpPr>
      <dsp:spPr>
        <a:xfrm>
          <a:off x="0" y="2478"/>
          <a:ext cx="3182112" cy="1192299"/>
        </a:xfrm>
        <a:prstGeom prst="roundRect">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Specialists in</a:t>
          </a:r>
          <a:br>
            <a:rPr lang="en-US" sz="2400" b="1" kern="1200" dirty="0" smtClean="0">
              <a:solidFill>
                <a:sysClr val="window" lastClr="FFFFFF"/>
              </a:solidFill>
              <a:latin typeface="Calibri"/>
              <a:ea typeface="+mn-ea"/>
              <a:cs typeface="+mn-cs"/>
            </a:rPr>
          </a:br>
          <a:r>
            <a:rPr lang="en-US" sz="2400" b="1" kern="1200" dirty="0" smtClean="0">
              <a:solidFill>
                <a:sysClr val="window" lastClr="FFFFFF"/>
              </a:solidFill>
              <a:latin typeface="Calibri"/>
              <a:ea typeface="+mn-ea"/>
              <a:cs typeface="+mn-cs"/>
            </a:rPr>
            <a:t>Application Security</a:t>
          </a:r>
          <a:endParaRPr lang="en-US" sz="2400" b="1" kern="1200" dirty="0">
            <a:solidFill>
              <a:sysClr val="window" lastClr="FFFFFF"/>
            </a:solidFill>
            <a:latin typeface="Calibri" pitchFamily="34" charset="0"/>
            <a:ea typeface="+mn-ea"/>
            <a:cs typeface="+mn-cs"/>
          </a:endParaRPr>
        </a:p>
      </dsp:txBody>
      <dsp:txXfrm>
        <a:off x="58203" y="60681"/>
        <a:ext cx="3065706" cy="1075893"/>
      </dsp:txXfrm>
    </dsp:sp>
    <dsp:sp modelId="{189E8E8D-188F-490E-B266-293115FFF50E}">
      <dsp:nvSpPr>
        <dsp:cNvPr id="0" name=""/>
        <dsp:cNvSpPr/>
      </dsp:nvSpPr>
      <dsp:spPr>
        <a:xfrm rot="5400000">
          <a:off x="5533736" y="-978001"/>
          <a:ext cx="953839" cy="565708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Millions of lines of code verified per month</a:t>
          </a:r>
          <a:endParaRPr lang="en-US" sz="1600" kern="1200" dirty="0">
            <a:solidFill>
              <a:sysClr val="windowText" lastClr="000000">
                <a:hueOff val="0"/>
                <a:satOff val="0"/>
                <a:lumOff val="0"/>
                <a:alphaOff val="0"/>
              </a:sysClr>
            </a:solidFill>
            <a:latin typeface="Calibri" pitchFamily="34" charset="0"/>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Java, JSP, C/C++, C#, ASP, VB.NET, ABAP, PHP, CFMX, Perl…</a:t>
          </a:r>
          <a:endParaRPr lang="en-US" sz="1600" kern="1200" dirty="0">
            <a:solidFill>
              <a:sysClr val="windowText" lastClr="000000">
                <a:hueOff val="0"/>
                <a:satOff val="0"/>
                <a:lumOff val="0"/>
                <a:alphaOff val="0"/>
              </a:sysClr>
            </a:solidFill>
            <a:latin typeface="Calibri" pitchFamily="34" charset="0"/>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Platforms – J2EE, .NET, SAP, Oracle, PeopleSoft, Struts, …</a:t>
          </a:r>
          <a:endParaRPr lang="en-US" sz="1600" kern="1200" dirty="0">
            <a:solidFill>
              <a:sysClr val="windowText" lastClr="000000">
                <a:hueOff val="0"/>
                <a:satOff val="0"/>
                <a:lumOff val="0"/>
                <a:alphaOff val="0"/>
              </a:sysClr>
            </a:solidFill>
            <a:latin typeface="Calibri" pitchFamily="34" charset="0"/>
            <a:ea typeface="+mn-ea"/>
            <a:cs typeface="+mn-cs"/>
          </a:endParaRPr>
        </a:p>
      </dsp:txBody>
      <dsp:txXfrm rot="-5400000">
        <a:off x="3182112" y="1420186"/>
        <a:ext cx="5610525" cy="860713"/>
      </dsp:txXfrm>
    </dsp:sp>
    <dsp:sp modelId="{613E0823-4541-4795-9CA1-299D5E866D93}">
      <dsp:nvSpPr>
        <dsp:cNvPr id="0" name=""/>
        <dsp:cNvSpPr/>
      </dsp:nvSpPr>
      <dsp:spPr>
        <a:xfrm>
          <a:off x="0" y="1254393"/>
          <a:ext cx="3182112" cy="1192299"/>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Calibri" pitchFamily="34" charset="0"/>
              <a:ea typeface="+mn-ea"/>
              <a:cs typeface="+mn-cs"/>
            </a:rPr>
            <a:t>Assurance Services</a:t>
          </a:r>
          <a:br>
            <a:rPr lang="en-US" sz="1800" b="1" kern="1200" dirty="0" smtClean="0">
              <a:solidFill>
                <a:sysClr val="window" lastClr="FFFFFF"/>
              </a:solidFill>
              <a:latin typeface="Calibri" pitchFamily="34" charset="0"/>
              <a:ea typeface="+mn-ea"/>
              <a:cs typeface="+mn-cs"/>
            </a:rPr>
          </a:br>
          <a:r>
            <a:rPr lang="en-US" sz="1800" b="1" kern="1200" dirty="0" smtClean="0">
              <a:solidFill>
                <a:sysClr val="window" lastClr="FFFFFF"/>
              </a:solidFill>
              <a:latin typeface="Calibri" pitchFamily="34" charset="0"/>
              <a:ea typeface="+mn-ea"/>
              <a:cs typeface="+mn-cs"/>
            </a:rPr>
            <a:t>for Critical Applications</a:t>
          </a:r>
          <a:endParaRPr lang="en-US" sz="1800" kern="1200" dirty="0">
            <a:solidFill>
              <a:sysClr val="window" lastClr="FFFFFF"/>
            </a:solidFill>
            <a:latin typeface="Calibri"/>
            <a:ea typeface="+mn-ea"/>
            <a:cs typeface="+mn-cs"/>
          </a:endParaRPr>
        </a:p>
      </dsp:txBody>
      <dsp:txXfrm>
        <a:off x="58203" y="1312596"/>
        <a:ext cx="3065706" cy="1075893"/>
      </dsp:txXfrm>
    </dsp:sp>
    <dsp:sp modelId="{D5EE6052-0273-45C5-B6AD-A4C9D205A2B8}">
      <dsp:nvSpPr>
        <dsp:cNvPr id="0" name=""/>
        <dsp:cNvSpPr/>
      </dsp:nvSpPr>
      <dsp:spPr>
        <a:xfrm rot="5400000">
          <a:off x="5533736" y="273913"/>
          <a:ext cx="953839" cy="565708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Proven application security initiatives</a:t>
          </a: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Integrate key security activities into existing software teams</a:t>
          </a:r>
          <a:endParaRPr lang="en-US" sz="1600" kern="1200" dirty="0">
            <a:solidFill>
              <a:sysClr val="windowText" lastClr="000000">
                <a:hueOff val="0"/>
                <a:satOff val="0"/>
                <a:lumOff val="0"/>
                <a:alphaOff val="0"/>
              </a:sysClr>
            </a:solidFill>
            <a:latin typeface="Calibri" pitchFamily="34" charset="0"/>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Framework and tool tailoring for producing secure code</a:t>
          </a:r>
        </a:p>
      </dsp:txBody>
      <dsp:txXfrm rot="-5400000">
        <a:off x="3182112" y="2672101"/>
        <a:ext cx="5610525" cy="860713"/>
      </dsp:txXfrm>
    </dsp:sp>
    <dsp:sp modelId="{8FE65F71-30D6-40A4-BCCA-4146897E5D05}">
      <dsp:nvSpPr>
        <dsp:cNvPr id="0" name=""/>
        <dsp:cNvSpPr/>
      </dsp:nvSpPr>
      <dsp:spPr>
        <a:xfrm>
          <a:off x="0" y="2506307"/>
          <a:ext cx="3182112" cy="1192299"/>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Calibri" pitchFamily="34" charset="0"/>
              <a:ea typeface="+mn-ea"/>
              <a:cs typeface="+mn-cs"/>
            </a:rPr>
            <a:t>Acceleration Services</a:t>
          </a:r>
          <a:br>
            <a:rPr lang="en-US" sz="1800" b="1" kern="1200" dirty="0" smtClean="0">
              <a:solidFill>
                <a:sysClr val="window" lastClr="FFFFFF"/>
              </a:solidFill>
              <a:latin typeface="Calibri" pitchFamily="34" charset="0"/>
              <a:ea typeface="+mn-ea"/>
              <a:cs typeface="+mn-cs"/>
            </a:rPr>
          </a:br>
          <a:r>
            <a:rPr lang="en-US" sz="1800" b="1" kern="1200" dirty="0" smtClean="0">
              <a:solidFill>
                <a:sysClr val="window" lastClr="FFFFFF"/>
              </a:solidFill>
              <a:latin typeface="Calibri" pitchFamily="34" charset="0"/>
              <a:ea typeface="+mn-ea"/>
              <a:cs typeface="+mn-cs"/>
            </a:rPr>
            <a:t>for Software, Security, and Management Teams</a:t>
          </a:r>
          <a:endParaRPr lang="en-US" sz="1800" b="1" kern="1200" dirty="0">
            <a:solidFill>
              <a:sysClr val="window" lastClr="FFFFFF"/>
            </a:solidFill>
            <a:latin typeface="Calibri" pitchFamily="34" charset="0"/>
            <a:ea typeface="+mn-ea"/>
            <a:cs typeface="+mn-cs"/>
          </a:endParaRPr>
        </a:p>
      </dsp:txBody>
      <dsp:txXfrm>
        <a:off x="58203" y="2564510"/>
        <a:ext cx="3065706" cy="1075893"/>
      </dsp:txXfrm>
    </dsp:sp>
    <dsp:sp modelId="{9D4522C0-F221-4B96-8701-6F45241F4A8D}">
      <dsp:nvSpPr>
        <dsp:cNvPr id="0" name=""/>
        <dsp:cNvSpPr/>
      </dsp:nvSpPr>
      <dsp:spPr>
        <a:xfrm rot="5400000">
          <a:off x="5533736" y="1525827"/>
          <a:ext cx="953839" cy="565708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Over 180 course offerings per year</a:t>
          </a:r>
          <a:endParaRPr lang="en-US" sz="1600" kern="1200" dirty="0">
            <a:solidFill>
              <a:sysClr val="windowText" lastClr="000000">
                <a:hueOff val="0"/>
                <a:satOff val="0"/>
                <a:lumOff val="0"/>
                <a:alphaOff val="0"/>
              </a:sysClr>
            </a:solidFill>
            <a:latin typeface="Calibri" pitchFamily="34" charset="0"/>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Secure coding for developers (hands-on, language-specific)</a:t>
          </a:r>
          <a:endParaRPr lang="en-US" sz="1600" kern="1200" dirty="0">
            <a:solidFill>
              <a:sysClr val="windowText" lastClr="000000">
                <a:hueOff val="0"/>
                <a:satOff val="0"/>
                <a:lumOff val="0"/>
                <a:alphaOff val="0"/>
              </a:sysClr>
            </a:solidFill>
            <a:latin typeface="Calibri" pitchFamily="34" charset="0"/>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pitchFamily="34" charset="0"/>
              <a:ea typeface="+mn-ea"/>
              <a:cs typeface="+mn-cs"/>
            </a:rPr>
            <a:t>Leaders and managers, testers, architects, threat modeling</a:t>
          </a:r>
        </a:p>
      </dsp:txBody>
      <dsp:txXfrm rot="-5400000">
        <a:off x="3182112" y="3924015"/>
        <a:ext cx="5610525" cy="860713"/>
      </dsp:txXfrm>
    </dsp:sp>
    <dsp:sp modelId="{EE7181CF-080D-4D53-9C49-AE449A1110DF}">
      <dsp:nvSpPr>
        <dsp:cNvPr id="0" name=""/>
        <dsp:cNvSpPr/>
      </dsp:nvSpPr>
      <dsp:spPr>
        <a:xfrm>
          <a:off x="0" y="3758221"/>
          <a:ext cx="3182112" cy="1192299"/>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Calibri" pitchFamily="34" charset="0"/>
              <a:ea typeface="+mn-ea"/>
              <a:cs typeface="+mn-cs"/>
            </a:rPr>
            <a:t>Application Security</a:t>
          </a:r>
          <a:br>
            <a:rPr lang="en-US" sz="1800" b="1" kern="1200" dirty="0" smtClean="0">
              <a:solidFill>
                <a:sysClr val="window" lastClr="FFFFFF"/>
              </a:solidFill>
              <a:latin typeface="Calibri" pitchFamily="34" charset="0"/>
              <a:ea typeface="+mn-ea"/>
              <a:cs typeface="+mn-cs"/>
            </a:rPr>
          </a:br>
          <a:r>
            <a:rPr lang="en-US" sz="1800" b="1" kern="1200" dirty="0" smtClean="0">
              <a:solidFill>
                <a:sysClr val="window" lastClr="FFFFFF"/>
              </a:solidFill>
              <a:latin typeface="Calibri" pitchFamily="34" charset="0"/>
              <a:ea typeface="+mn-ea"/>
              <a:cs typeface="+mn-cs"/>
            </a:rPr>
            <a:t>Education and Training Curriculum</a:t>
          </a:r>
          <a:endParaRPr lang="en-US" sz="1800" b="1" kern="1200" dirty="0">
            <a:solidFill>
              <a:sysClr val="window" lastClr="FFFFFF"/>
            </a:solidFill>
            <a:latin typeface="Calibri" pitchFamily="34" charset="0"/>
            <a:ea typeface="+mn-ea"/>
            <a:cs typeface="+mn-cs"/>
          </a:endParaRPr>
        </a:p>
      </dsp:txBody>
      <dsp:txXfrm>
        <a:off x="58203" y="3816424"/>
        <a:ext cx="3065706" cy="1075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ko-KR" altLang="ko-KR"/>
          </a:p>
        </p:txBody>
      </p:sp>
      <p:sp>
        <p:nvSpPr>
          <p:cNvPr id="475139" name="Rectangle 3"/>
          <p:cNvSpPr>
            <a:spLocks noGrp="1" noChangeArrowheads="1"/>
          </p:cNvSpPr>
          <p:nvPr>
            <p:ph type="dt" sz="quarter" idx="1"/>
          </p:nvPr>
        </p:nvSpPr>
        <p:spPr bwMode="auto">
          <a:xfrm>
            <a:off x="3967163"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ko-KR" altLang="ko-KR"/>
          </a:p>
        </p:txBody>
      </p:sp>
      <p:sp>
        <p:nvSpPr>
          <p:cNvPr id="475140" name="Rectangle 4"/>
          <p:cNvSpPr>
            <a:spLocks noGrp="1" noChangeArrowheads="1"/>
          </p:cNvSpPr>
          <p:nvPr>
            <p:ph type="ftr" sz="quarter" idx="2"/>
          </p:nvPr>
        </p:nvSpPr>
        <p:spPr bwMode="auto">
          <a:xfrm>
            <a:off x="0"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ko-KR" altLang="ko-KR"/>
          </a:p>
        </p:txBody>
      </p:sp>
      <p:sp>
        <p:nvSpPr>
          <p:cNvPr id="475141" name="Rectangle 5"/>
          <p:cNvSpPr>
            <a:spLocks noGrp="1" noChangeArrowheads="1"/>
          </p:cNvSpPr>
          <p:nvPr>
            <p:ph type="sldNum" sz="quarter" idx="3"/>
          </p:nvPr>
        </p:nvSpPr>
        <p:spPr bwMode="auto">
          <a:xfrm>
            <a:off x="3967163"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charset="-127"/>
              </a:defRPr>
            </a:lvl1pPr>
          </a:lstStyle>
          <a:p>
            <a:fld id="{0D73E28D-0059-4323-9B00-86C2AA817C26}" type="slidenum">
              <a:rPr lang="en-US" altLang="ko-KR"/>
              <a:pPr/>
              <a:t>‹#›</a:t>
            </a:fld>
            <a:endParaRPr lang="en-US" altLang="ko-KR"/>
          </a:p>
        </p:txBody>
      </p:sp>
    </p:spTree>
    <p:extLst>
      <p:ext uri="{BB962C8B-B14F-4D97-AF65-F5344CB8AC3E}">
        <p14:creationId xmlns:p14="http://schemas.microsoft.com/office/powerpoint/2010/main" val="1014960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vl1pPr>
          </a:lstStyle>
          <a:p>
            <a:endParaRPr lang="ko-KR" altLang="ko-KR"/>
          </a:p>
        </p:txBody>
      </p:sp>
      <p:sp>
        <p:nvSpPr>
          <p:cNvPr id="5123" name="Rectangle 3"/>
          <p:cNvSpPr>
            <a:spLocks noGrp="1" noChangeArrowheads="1"/>
          </p:cNvSpPr>
          <p:nvPr>
            <p:ph type="dt" idx="1"/>
          </p:nvPr>
        </p:nvSpPr>
        <p:spPr bwMode="auto">
          <a:xfrm>
            <a:off x="3967163"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vl1pPr>
          </a:lstStyle>
          <a:p>
            <a:endParaRPr lang="ko-KR" altLang="ko-KR"/>
          </a:p>
        </p:txBody>
      </p:sp>
      <p:sp>
        <p:nvSpPr>
          <p:cNvPr id="38916"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0088" y="4413250"/>
            <a:ext cx="5603875" cy="417988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3325"/>
            <a:ext cx="3035300" cy="4651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vl1pPr>
          </a:lstStyle>
          <a:p>
            <a:endParaRPr lang="ko-KR" altLang="ko-KR"/>
          </a:p>
        </p:txBody>
      </p:sp>
      <p:sp>
        <p:nvSpPr>
          <p:cNvPr id="5127" name="Rectangle 7"/>
          <p:cNvSpPr>
            <a:spLocks noGrp="1" noChangeArrowheads="1"/>
          </p:cNvSpPr>
          <p:nvPr>
            <p:ph type="sldNum" sz="quarter" idx="5"/>
          </p:nvPr>
        </p:nvSpPr>
        <p:spPr bwMode="auto">
          <a:xfrm>
            <a:off x="3967163" y="8823325"/>
            <a:ext cx="3035300" cy="4651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ea typeface="굴림" charset="-127"/>
              </a:defRPr>
            </a:lvl1pPr>
          </a:lstStyle>
          <a:p>
            <a:fld id="{AF062315-6A1A-4199-87FD-DA621515CA99}" type="slidenum">
              <a:rPr lang="en-US" altLang="ko-KR"/>
              <a:pPr/>
              <a:t>‹#›</a:t>
            </a:fld>
            <a:endParaRPr lang="en-US" altLang="ko-KR"/>
          </a:p>
        </p:txBody>
      </p:sp>
    </p:spTree>
    <p:extLst>
      <p:ext uri="{BB962C8B-B14F-4D97-AF65-F5344CB8AC3E}">
        <p14:creationId xmlns:p14="http://schemas.microsoft.com/office/powerpoint/2010/main" val="2335633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ahoma" charset="0"/>
        <a:ea typeface="+mn-ea"/>
        <a:cs typeface="+mn-cs"/>
      </a:defRPr>
    </a:lvl1pPr>
    <a:lvl2pPr marL="457200" algn="l" rtl="0" eaLnBrk="0" fontAlgn="base" hangingPunct="0">
      <a:spcBef>
        <a:spcPct val="30000"/>
      </a:spcBef>
      <a:spcAft>
        <a:spcPct val="0"/>
      </a:spcAft>
      <a:defRPr sz="1000" kern="1200">
        <a:solidFill>
          <a:schemeClr val="tx1"/>
        </a:solidFill>
        <a:latin typeface="Tahoma" charset="0"/>
        <a:ea typeface="+mn-ea"/>
        <a:cs typeface="+mn-cs"/>
      </a:defRPr>
    </a:lvl2pPr>
    <a:lvl3pPr marL="914400" algn="l" rtl="0" eaLnBrk="0" fontAlgn="base" hangingPunct="0">
      <a:spcBef>
        <a:spcPct val="30000"/>
      </a:spcBef>
      <a:spcAft>
        <a:spcPct val="0"/>
      </a:spcAft>
      <a:defRPr sz="1000" kern="1200">
        <a:solidFill>
          <a:schemeClr val="tx1"/>
        </a:solidFill>
        <a:latin typeface="Tahoma" charset="0"/>
        <a:ea typeface="+mn-ea"/>
        <a:cs typeface="+mn-cs"/>
      </a:defRPr>
    </a:lvl3pPr>
    <a:lvl4pPr marL="1371600" algn="l" rtl="0" eaLnBrk="0" fontAlgn="base" hangingPunct="0">
      <a:spcBef>
        <a:spcPct val="30000"/>
      </a:spcBef>
      <a:spcAft>
        <a:spcPct val="0"/>
      </a:spcAft>
      <a:defRPr sz="1000" kern="1200">
        <a:solidFill>
          <a:schemeClr val="tx1"/>
        </a:solidFill>
        <a:latin typeface="Tahoma" charset="0"/>
        <a:ea typeface="+mn-ea"/>
        <a:cs typeface="+mn-cs"/>
      </a:defRPr>
    </a:lvl4pPr>
    <a:lvl5pPr marL="1828800" algn="l" rtl="0" eaLnBrk="0" fontAlgn="base" hangingPunct="0">
      <a:spcBef>
        <a:spcPct val="30000"/>
      </a:spcBef>
      <a:spcAft>
        <a:spcPct val="0"/>
      </a:spcAft>
      <a:defRPr sz="10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4F87CB4B-D9FE-4A34-AA47-A5DFED62A840}" type="slidenum">
              <a:rPr lang="en-US" altLang="ko-KR"/>
              <a:pPr eaLnBrk="1" hangingPunct="1"/>
              <a:t>1</a:t>
            </a:fld>
            <a:endParaRPr lang="en-US" altLang="ko-K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ko-KR" smtClean="0">
                <a:latin typeface="Tahoma" pitchFamily="34" charset="0"/>
                <a:ea typeface="굴림" charset="-127"/>
              </a:rPr>
              <a:t>The attacker can send data in </a:t>
            </a:r>
            <a:r>
              <a:rPr lang="en-US" altLang="ko-KR" u="sng" smtClean="0">
                <a:latin typeface="Tahoma" pitchFamily="34" charset="0"/>
                <a:ea typeface="굴림" charset="-127"/>
              </a:rPr>
              <a:t>any</a:t>
            </a:r>
            <a:r>
              <a:rPr lang="en-US" altLang="ko-KR" smtClean="0">
                <a:latin typeface="Tahoma" pitchFamily="34" charset="0"/>
                <a:ea typeface="굴림" charset="-127"/>
              </a:rPr>
              <a:t> encoding.  And the interpreters downstream from your application may decide to handle </a:t>
            </a:r>
            <a:r>
              <a:rPr lang="en-US" altLang="ko-KR" u="sng" smtClean="0">
                <a:latin typeface="Tahoma" pitchFamily="34" charset="0"/>
                <a:ea typeface="굴림" charset="-127"/>
              </a:rPr>
              <a:t>any</a:t>
            </a:r>
            <a:r>
              <a:rPr lang="en-US" altLang="ko-KR" smtClean="0">
                <a:latin typeface="Tahoma" pitchFamily="34" charset="0"/>
                <a:ea typeface="굴림" charset="-127"/>
              </a:rPr>
              <a:t> encoding.</a:t>
            </a:r>
          </a:p>
          <a:p>
            <a:pPr eaLnBrk="1" hangingPunct="1">
              <a:buFontTx/>
              <a:buChar char="•"/>
            </a:pPr>
            <a:endParaRPr lang="en-US" altLang="ko-KR" smtClean="0">
              <a:latin typeface="Tahoma" pitchFamily="34" charset="0"/>
              <a:ea typeface="굴림" charset="-127"/>
            </a:endParaRPr>
          </a:p>
          <a:p>
            <a:pPr eaLnBrk="1" hangingPunct="1">
              <a:buFontTx/>
              <a:buChar char="•"/>
            </a:pPr>
            <a:r>
              <a:rPr lang="en-US" altLang="ko-KR" smtClean="0">
                <a:latin typeface="Tahoma" pitchFamily="34" charset="0"/>
                <a:ea typeface="굴림" charset="-127"/>
              </a:rPr>
              <a:t>Canonicalize</a:t>
            </a:r>
          </a:p>
          <a:p>
            <a:pPr lvl="1" eaLnBrk="1" hangingPunct="1">
              <a:buFontTx/>
              <a:buChar char="•"/>
            </a:pPr>
            <a:r>
              <a:rPr lang="en-US" altLang="ko-KR" smtClean="0">
                <a:latin typeface="Tahoma" pitchFamily="34" charset="0"/>
                <a:ea typeface="굴림" charset="-127"/>
              </a:rPr>
              <a:t>Input could be in </a:t>
            </a:r>
            <a:r>
              <a:rPr lang="en-US" altLang="ko-KR" u="sng" smtClean="0">
                <a:latin typeface="Tahoma" pitchFamily="34" charset="0"/>
                <a:ea typeface="굴림" charset="-127"/>
              </a:rPr>
              <a:t>any</a:t>
            </a:r>
            <a:r>
              <a:rPr lang="en-US" altLang="ko-KR" smtClean="0">
                <a:latin typeface="Tahoma" pitchFamily="34" charset="0"/>
                <a:ea typeface="굴림" charset="-127"/>
              </a:rPr>
              <a:t> character set</a:t>
            </a:r>
          </a:p>
          <a:p>
            <a:pPr lvl="1" eaLnBrk="1" hangingPunct="1">
              <a:buFontTx/>
              <a:buChar char="•"/>
            </a:pPr>
            <a:r>
              <a:rPr lang="en-US" altLang="ko-KR" smtClean="0">
                <a:latin typeface="Tahoma" pitchFamily="34" charset="0"/>
                <a:ea typeface="굴림" charset="-127"/>
              </a:rPr>
              <a:t>Double-encoding</a:t>
            </a:r>
          </a:p>
          <a:p>
            <a:pPr lvl="1" eaLnBrk="1" hangingPunct="1">
              <a:buFontTx/>
              <a:buChar char="•"/>
            </a:pPr>
            <a:r>
              <a:rPr lang="en-US" altLang="ko-KR" smtClean="0">
                <a:latin typeface="Tahoma" pitchFamily="34" charset="0"/>
                <a:ea typeface="굴림" charset="-127"/>
              </a:rPr>
              <a:t>Multiple encoding schemes</a:t>
            </a:r>
          </a:p>
          <a:p>
            <a:pPr lvl="1" eaLnBrk="1" hangingPunct="1">
              <a:buFontTx/>
              <a:buChar char="•"/>
            </a:pPr>
            <a:r>
              <a:rPr lang="en-US" altLang="ko-KR" smtClean="0">
                <a:latin typeface="Tahoma" pitchFamily="34" charset="0"/>
                <a:ea typeface="굴림" charset="-127"/>
              </a:rPr>
              <a:t>Double-encoding with multiple encoding schemes</a:t>
            </a:r>
          </a:p>
          <a:p>
            <a:pPr eaLnBrk="1" hangingPunct="1">
              <a:buFontTx/>
              <a:buChar char="•"/>
            </a:pPr>
            <a:r>
              <a:rPr lang="en-US" altLang="ko-KR" smtClean="0">
                <a:latin typeface="Tahoma" pitchFamily="34" charset="0"/>
                <a:ea typeface="굴림" charset="-127"/>
              </a:rPr>
              <a:t>Validation</a:t>
            </a:r>
          </a:p>
          <a:p>
            <a:pPr lvl="1" eaLnBrk="1" hangingPunct="1">
              <a:buFontTx/>
              <a:buChar char="•"/>
            </a:pPr>
            <a:r>
              <a:rPr lang="en-US" altLang="ko-KR" smtClean="0">
                <a:latin typeface="Tahoma" pitchFamily="34" charset="0"/>
                <a:ea typeface="굴림" charset="-127"/>
              </a:rPr>
              <a:t>Simple to configure for positive rules</a:t>
            </a:r>
          </a:p>
          <a:p>
            <a:pPr lvl="1" eaLnBrk="1" hangingPunct="1">
              <a:buFontTx/>
              <a:buChar char="•"/>
            </a:pPr>
            <a:r>
              <a:rPr lang="en-US" altLang="ko-KR" smtClean="0">
                <a:latin typeface="Tahoma" pitchFamily="34" charset="0"/>
                <a:ea typeface="굴림" charset="-127"/>
              </a:rPr>
              <a:t>Impossible to do perfectly, since you need special characters</a:t>
            </a:r>
          </a:p>
          <a:p>
            <a:pPr eaLnBrk="1" hangingPunct="1">
              <a:buFontTx/>
              <a:buChar char="•"/>
            </a:pPr>
            <a:r>
              <a:rPr lang="en-US" altLang="ko-KR" smtClean="0">
                <a:latin typeface="Tahoma" pitchFamily="34" charset="0"/>
                <a:ea typeface="굴림" charset="-127"/>
              </a:rPr>
              <a:t>GetSafeValue</a:t>
            </a:r>
          </a:p>
          <a:p>
            <a:pPr lvl="1" eaLnBrk="1" hangingPunct="1">
              <a:buFontTx/>
              <a:buChar char="•"/>
            </a:pPr>
            <a:r>
              <a:rPr lang="en-US" altLang="ko-KR" smtClean="0">
                <a:latin typeface="Tahoma" pitchFamily="34" charset="0"/>
                <a:ea typeface="굴림" charset="-127"/>
              </a:rPr>
              <a:t>Rich content – strip out bad stuff and continue</a:t>
            </a:r>
          </a:p>
          <a:p>
            <a:pPr lvl="1" eaLnBrk="1" hangingPunct="1">
              <a:buFontTx/>
              <a:buChar char="•"/>
            </a:pPr>
            <a:r>
              <a:rPr lang="en-US" altLang="ko-KR" smtClean="0">
                <a:latin typeface="Tahoma" pitchFamily="34" charset="0"/>
                <a:ea typeface="굴림" charset="-127"/>
              </a:rPr>
              <a:t>Difficult – need to fully parse HTML</a:t>
            </a:r>
          </a:p>
          <a:p>
            <a:pPr eaLnBrk="1" hangingPunct="1">
              <a:buFontTx/>
              <a:buChar char="•"/>
            </a:pPr>
            <a:r>
              <a:rPr lang="en-US" altLang="ko-KR" smtClean="0">
                <a:latin typeface="Tahoma" pitchFamily="34" charset="0"/>
                <a:ea typeface="굴림" charset="-127"/>
              </a:rPr>
              <a:t>Canonicalize and Validate from database</a:t>
            </a:r>
          </a:p>
          <a:p>
            <a:pPr lvl="1" eaLnBrk="1" hangingPunct="1">
              <a:buFontTx/>
              <a:buChar char="•"/>
            </a:pPr>
            <a:r>
              <a:rPr lang="en-US" altLang="ko-KR" smtClean="0">
                <a:latin typeface="Tahoma" pitchFamily="34" charset="0"/>
                <a:ea typeface="굴림" charset="-127"/>
              </a:rPr>
              <a:t>Watch out mass SQL injection?</a:t>
            </a:r>
          </a:p>
          <a:p>
            <a:pPr eaLnBrk="1" hangingPunct="1">
              <a:buFontTx/>
              <a:buChar char="•"/>
            </a:pPr>
            <a:r>
              <a:rPr lang="en-US" altLang="ko-KR" smtClean="0">
                <a:latin typeface="Tahoma" pitchFamily="34" charset="0"/>
                <a:ea typeface="굴림" charset="-127"/>
              </a:rPr>
              <a:t>EncodeForHTML</a:t>
            </a:r>
          </a:p>
          <a:p>
            <a:pPr lvl="1" eaLnBrk="1" hangingPunct="1">
              <a:buFontTx/>
              <a:buChar char="•"/>
            </a:pPr>
            <a:r>
              <a:rPr lang="en-US" altLang="ko-KR" smtClean="0">
                <a:latin typeface="Tahoma" pitchFamily="34" charset="0"/>
                <a:ea typeface="굴림" charset="-127"/>
              </a:rPr>
              <a:t>Not perfect since browsers allow encoded characters to execute (particularly in attributes)</a:t>
            </a:r>
          </a:p>
          <a:p>
            <a:pPr eaLnBrk="1" hangingPunct="1">
              <a:buFontTx/>
              <a:buChar char="•"/>
            </a:pPr>
            <a:r>
              <a:rPr lang="en-US" altLang="ko-KR" smtClean="0">
                <a:latin typeface="Tahoma" pitchFamily="34" charset="0"/>
                <a:ea typeface="굴림" charset="-127"/>
              </a:rPr>
              <a:t>SetCharacterSet</a:t>
            </a:r>
          </a:p>
          <a:p>
            <a:pPr lvl="1" eaLnBrk="1" hangingPunct="1">
              <a:buFontTx/>
              <a:buChar char="•"/>
            </a:pPr>
            <a:r>
              <a:rPr lang="en-US" altLang="ko-KR" smtClean="0">
                <a:latin typeface="Tahoma" pitchFamily="34" charset="0"/>
                <a:ea typeface="굴림" charset="-127"/>
              </a:rPr>
              <a:t>Browser will try to guess the encoding</a:t>
            </a:r>
          </a:p>
          <a:p>
            <a:pPr lvl="1" eaLnBrk="1" hangingPunct="1">
              <a:buFontTx/>
              <a:buChar char="•"/>
            </a:pPr>
            <a:endParaRPr lang="en-US" altLang="ko-KR" smtClean="0">
              <a:latin typeface="Tahoma" pitchFamily="34" charset="0"/>
              <a:ea typeface="굴림" charset="-127"/>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01B36DF2-2DD8-4A2E-BBD0-665F124B412A}" type="slidenum">
              <a:rPr lang="en-US" altLang="ko-KR"/>
              <a:pPr eaLnBrk="1" hangingPunct="1"/>
              <a:t>16</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Assumptions</a:t>
            </a:r>
          </a:p>
          <a:p>
            <a:pPr eaLnBrk="1" hangingPunct="1"/>
            <a:r>
              <a:rPr lang="en-US" altLang="ko-KR" smtClean="0">
                <a:latin typeface="Tahoma" pitchFamily="34" charset="0"/>
                <a:ea typeface="굴림" charset="-127"/>
              </a:rPr>
              <a:t>25000 LOC</a:t>
            </a:r>
          </a:p>
          <a:p>
            <a:pPr eaLnBrk="1" hangingPunct="1"/>
            <a:r>
              <a:rPr lang="en-US" altLang="ko-KR" smtClean="0">
                <a:latin typeface="Tahoma" pitchFamily="34" charset="0"/>
                <a:ea typeface="굴림" charset="-127"/>
              </a:rPr>
              <a:t>4 developers</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Now if some of you are thinking – well of course there are savings if you only have to implement the controls once and everybody gets to use them – then you’re with me.  But nobody does this.  Just a few weeks ago at a major financial organization, I saw an application with the HTML entity encoding logic in 3 different places.  They were all different.  And they were all badly broken.</a:t>
            </a:r>
          </a:p>
          <a:p>
            <a:pPr eaLnBrk="1" hangingPunct="1"/>
            <a:endParaRPr lang="en-US" altLang="ko-KR" smtClean="0">
              <a:latin typeface="Tahoma" pitchFamily="34" charset="0"/>
              <a:ea typeface="굴림" charset="-127"/>
            </a:endParaRPr>
          </a:p>
          <a:p>
            <a:pPr eaLnBrk="1" hangingPunct="1"/>
            <a:endParaRPr lang="en-US" altLang="ko-KR" smtClean="0">
              <a:latin typeface="Tahoma" pitchFamily="34" charset="0"/>
              <a:ea typeface="굴림" charset="-127"/>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BA7C4BB6-4F30-4CB3-BDF5-C403CAB13BCF}" type="slidenum">
              <a:rPr lang="en-US" altLang="ko-KR"/>
              <a:pPr eaLnBrk="1" hangingPunct="1"/>
              <a:t>21</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Assumptions:</a:t>
            </a:r>
          </a:p>
          <a:p>
            <a:pPr eaLnBrk="1" hangingPunct="1"/>
            <a:r>
              <a:rPr lang="en-US" altLang="ko-KR" smtClean="0">
                <a:latin typeface="Tahoma" pitchFamily="34" charset="0"/>
                <a:ea typeface="굴림" charset="-127"/>
              </a:rPr>
              <a:t>10 3-day classes w/20 students</a:t>
            </a:r>
          </a:p>
          <a:p>
            <a:pPr eaLnBrk="1" hangingPunct="1"/>
            <a:r>
              <a:rPr lang="en-US" altLang="ko-KR" smtClean="0">
                <a:latin typeface="Tahoma" pitchFamily="34" charset="0"/>
                <a:ea typeface="굴림" charset="-127"/>
              </a:rPr>
              <a:t>Train 200 of 300 each year (+ conferences)</a:t>
            </a:r>
          </a:p>
          <a:p>
            <a:pPr eaLnBrk="1" hangingPunct="1"/>
            <a:r>
              <a:rPr lang="en-US" altLang="ko-KR" smtClean="0">
                <a:latin typeface="Tahoma" pitchFamily="34" charset="0"/>
                <a:ea typeface="굴림" charset="-127"/>
              </a:rPr>
              <a:t>300 developers + outsourced code</a:t>
            </a:r>
          </a:p>
          <a:p>
            <a:pPr eaLnBrk="1" hangingPunct="1"/>
            <a:r>
              <a:rPr lang="en-US" altLang="ko-KR" smtClean="0">
                <a:latin typeface="Tahoma" pitchFamily="34" charset="0"/>
                <a:ea typeface="굴림" charset="-127"/>
              </a:rPr>
              <a:t>5 appsec specialists</a:t>
            </a:r>
          </a:p>
          <a:p>
            <a:pPr eaLnBrk="1" hangingPunct="1"/>
            <a:r>
              <a:rPr lang="en-US" altLang="ko-KR" smtClean="0">
                <a:latin typeface="Tahoma" pitchFamily="34" charset="0"/>
                <a:ea typeface="굴림" charset="-127"/>
              </a:rPr>
              <a:t>1000 applications</a:t>
            </a:r>
          </a:p>
          <a:p>
            <a:pPr eaLnBrk="1" hangingPunct="1"/>
            <a:r>
              <a:rPr lang="en-US" altLang="ko-KR" smtClean="0">
                <a:latin typeface="Tahoma" pitchFamily="34" charset="0"/>
                <a:ea typeface="굴림" charset="-127"/>
              </a:rPr>
              <a:t>50 projects per year</a:t>
            </a:r>
          </a:p>
          <a:p>
            <a:pPr eaLnBrk="1" hangingPunct="1"/>
            <a:r>
              <a:rPr lang="en-US" altLang="ko-KR" smtClean="0">
                <a:latin typeface="Tahoma" pitchFamily="34" charset="0"/>
                <a:ea typeface="굴림" charset="-127"/>
              </a:rPr>
              <a:t>50 reviews per year</a:t>
            </a:r>
          </a:p>
          <a:p>
            <a:pPr eaLnBrk="1" hangingPunct="1"/>
            <a:r>
              <a:rPr lang="en-US" altLang="ko-KR" smtClean="0">
                <a:latin typeface="Tahoma" pitchFamily="34" charset="0"/>
                <a:ea typeface="굴림" charset="-127"/>
              </a:rPr>
              <a:t>$75 hr loaded cost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04F24CE0-0740-46DD-BD70-DF18A1DEF1CE}" type="slidenum">
              <a:rPr lang="en-US" altLang="ko-KR"/>
              <a:pPr eaLnBrk="1" hangingPunct="1"/>
              <a:t>22</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Main Point</a:t>
            </a:r>
          </a:p>
          <a:p>
            <a:pPr lvl="1"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Teaching Points</a:t>
            </a:r>
          </a:p>
          <a:p>
            <a:pPr lvl="1"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Examples, Demonstrations, Stories, Notes</a:t>
            </a:r>
          </a:p>
          <a:p>
            <a:pPr eaLnBrk="1" hangingPunct="1"/>
            <a:endParaRPr lang="en-US" altLang="ko-KR" smtClean="0">
              <a:latin typeface="Tahoma" pitchFamily="34" charset="0"/>
              <a:ea typeface="굴림"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D8B1BE00-CD51-452B-8447-4542D550863A}" type="slidenum">
              <a:rPr lang="en-US" altLang="ko-KR"/>
              <a:pPr eaLnBrk="1" hangingPunct="1"/>
              <a:t>27</a:t>
            </a:fld>
            <a:endParaRPr lang="en-US" altLang="ko-K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712788" y="481013"/>
            <a:ext cx="5578475" cy="4184650"/>
          </a:xfrm>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The first thing we need to discuss is the data that we’re currently passing around on the web.  I’m not going to make a big fuss about whether it’s Ajax or RIA or Java EE or AIR or whatever.  I say all the data we’re passing around is CODE.</a:t>
            </a:r>
          </a:p>
          <a:p>
            <a:pPr eaLnBrk="1" hangingPunct="1">
              <a:defRPr/>
            </a:pPr>
            <a:r>
              <a:rPr lang="en-US" dirty="0" smtClean="0"/>
              <a:t>HTML is a </a:t>
            </a:r>
            <a:r>
              <a:rPr lang="en-US" dirty="0" err="1" smtClean="0"/>
              <a:t>mashup</a:t>
            </a:r>
            <a:r>
              <a:rPr lang="en-US" dirty="0" smtClean="0"/>
              <a:t> of at least 3 languages: HTML, JavaScript, Cascading style sheets - Leads us to 80% of websites containing XSS.  JSON is actual executable code. XML - Also </a:t>
            </a:r>
            <a:r>
              <a:rPr lang="en-US" dirty="0" err="1" smtClean="0"/>
              <a:t>injectable</a:t>
            </a:r>
            <a:r>
              <a:rPr lang="en-US" dirty="0" smtClean="0"/>
              <a:t>, Useful for injecting into backend Web Service payloads</a:t>
            </a:r>
          </a:p>
          <a:p>
            <a:pPr eaLnBrk="1" hangingPunct="1">
              <a:defRPr/>
            </a:pPr>
            <a:r>
              <a:rPr lang="en-US" dirty="0" smtClean="0"/>
              <a:t>What is Code?  Set of instructions that cause something to happen</a:t>
            </a:r>
          </a:p>
          <a:p>
            <a:pPr lvl="1" eaLnBrk="1" hangingPunct="1">
              <a:defRPr/>
            </a:pPr>
            <a:r>
              <a:rPr lang="en-US" dirty="0" smtClean="0"/>
              <a:t>ActiveX control?</a:t>
            </a:r>
          </a:p>
          <a:p>
            <a:pPr lvl="1" eaLnBrk="1" hangingPunct="1">
              <a:defRPr/>
            </a:pPr>
            <a:r>
              <a:rPr lang="en-US" dirty="0" smtClean="0"/>
              <a:t>Java applet?</a:t>
            </a:r>
          </a:p>
          <a:p>
            <a:pPr lvl="1" eaLnBrk="1" hangingPunct="1">
              <a:defRPr/>
            </a:pPr>
            <a:r>
              <a:rPr lang="en-US" dirty="0" smtClean="0"/>
              <a:t>Flash movie?</a:t>
            </a:r>
          </a:p>
          <a:p>
            <a:pPr lvl="1" eaLnBrk="1" hangingPunct="1">
              <a:defRPr/>
            </a:pPr>
            <a:r>
              <a:rPr lang="en-US" dirty="0" err="1" smtClean="0"/>
              <a:t>Javascript</a:t>
            </a:r>
            <a:r>
              <a:rPr lang="en-US" dirty="0" smtClean="0"/>
              <a:t> embedded in HTML document?</a:t>
            </a:r>
          </a:p>
          <a:p>
            <a:pPr lvl="1" eaLnBrk="1" hangingPunct="1">
              <a:defRPr/>
            </a:pPr>
            <a:r>
              <a:rPr lang="en-US" dirty="0" smtClean="0"/>
              <a:t>Simple HTML document with &lt;</a:t>
            </a:r>
            <a:r>
              <a:rPr lang="en-US" dirty="0" err="1" smtClean="0"/>
              <a:t>img</a:t>
            </a:r>
            <a:r>
              <a:rPr lang="en-US" dirty="0" smtClean="0"/>
              <a:t>&gt; tags?</a:t>
            </a:r>
          </a:p>
          <a:p>
            <a:pPr lvl="1" eaLnBrk="1" hangingPunct="1">
              <a:defRPr/>
            </a:pPr>
            <a:r>
              <a:rPr lang="en-US" dirty="0" smtClean="0"/>
              <a:t>XML document that gets parsed?</a:t>
            </a:r>
          </a:p>
          <a:p>
            <a:pPr lvl="1" eaLnBrk="1" hangingPunct="1">
              <a:defRPr/>
            </a:pPr>
            <a:r>
              <a:rPr lang="en-US" dirty="0" smtClean="0"/>
              <a:t>A URL?</a:t>
            </a:r>
          </a:p>
          <a:p>
            <a:pPr lvl="1" eaLnBrk="1" hangingPunct="1">
              <a:defRPr/>
            </a:pPr>
            <a:r>
              <a:rPr lang="en-US" dirty="0" smtClean="0"/>
              <a:t>HTTP request parameter containing injection attack?</a:t>
            </a:r>
          </a:p>
          <a:p>
            <a:pPr eaLnBrk="1" hangingPunct="1">
              <a:defRPr/>
            </a:pPr>
            <a:r>
              <a:rPr lang="en-US" dirty="0" smtClean="0"/>
              <a:t>All these formats: XML, XSLT, JSON, BXML, HTML, etc… hopelessly mix up data and code. And every time they’re parsed or interpreted they are executed. Now you “run” a web page. Actually this data is really cross-platform executables since they run on all browsers and lots of servers.  Worse news: encoding!</a:t>
            </a:r>
          </a:p>
          <a:p>
            <a:pPr eaLnBrk="1" hangingPunct="1">
              <a:defRPr/>
            </a:pPr>
            <a:r>
              <a:rPr lang="en-US" dirty="0" smtClean="0"/>
              <a:t>Rich data IS code.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47B5995B-6A85-4B92-BADA-C4C02F6AE454}" type="slidenum">
              <a:rPr lang="en-US" altLang="ko-KR"/>
              <a:pPr eaLnBrk="1" hangingPunct="1"/>
              <a:t>29</a:t>
            </a:fld>
            <a:endParaRPr lang="en-US"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The SOP *IS* what makes the web secure enough to use.</a:t>
            </a:r>
          </a:p>
          <a:p>
            <a:pPr eaLnBrk="1" hangingPunct="1"/>
            <a:r>
              <a:rPr lang="en-US" altLang="ko-KR" smtClean="0">
                <a:latin typeface="Tahoma" pitchFamily="34" charset="0"/>
                <a:ea typeface="굴림" charset="-127"/>
              </a:rPr>
              <a:t>Imagine if a hacker’s script from a posting on investorsblog.net could access data from your session with mybank.com.  There would be no way to “surf” anymore.</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Understanding the SOP is critical</a:t>
            </a:r>
          </a:p>
          <a:p>
            <a:pPr eaLnBrk="1" hangingPunct="1"/>
            <a:r>
              <a:rPr lang="en-US" altLang="ko-KR" smtClean="0">
                <a:latin typeface="Tahoma" pitchFamily="34" charset="0"/>
                <a:ea typeface="굴림" charset="-127"/>
              </a:rPr>
              <a:t>The “origin” is really protocol, domain, and port.</a:t>
            </a:r>
          </a:p>
          <a:p>
            <a:pPr eaLnBrk="1" hangingPunct="1"/>
            <a:r>
              <a:rPr lang="en-US" altLang="ko-KR" smtClean="0">
                <a:latin typeface="Tahoma" pitchFamily="34" charset="0"/>
                <a:ea typeface="굴림" charset="-127"/>
              </a:rPr>
              <a:t>The rules in the browser are really quite complex although we give it this simple name</a:t>
            </a:r>
          </a:p>
          <a:p>
            <a:pPr eaLnBrk="1" hangingPunct="1"/>
            <a:r>
              <a:rPr lang="en-US" altLang="ko-KR" smtClean="0">
                <a:latin typeface="Tahoma" pitchFamily="34" charset="0"/>
                <a:ea typeface="굴림" charset="-127"/>
              </a:rPr>
              <a:t>There have been lots of vulnerabilities related to the improper enforcement of the SOP</a:t>
            </a:r>
          </a:p>
          <a:p>
            <a:pPr eaLnBrk="1" hangingPunct="1"/>
            <a:endParaRPr lang="en-US" altLang="ko-KR" smtClean="0">
              <a:latin typeface="Tahoma" pitchFamily="34" charset="0"/>
              <a:ea typeface="굴림" charset="-127"/>
            </a:endParaRPr>
          </a:p>
          <a:p>
            <a:pPr eaLnBrk="1" hangingPunct="1"/>
            <a:endParaRPr lang="en-US" altLang="ko-KR" smtClean="0">
              <a:latin typeface="Tahoma" pitchFamily="34" charset="0"/>
              <a:ea typeface="굴림" charset="-127"/>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5B35C5EA-CD73-45C1-8FAF-CE4334A43A23}" type="slidenum">
              <a:rPr lang="en-US" altLang="ko-KR"/>
              <a:pPr eaLnBrk="1" hangingPunct="1"/>
              <a:t>30</a:t>
            </a:fld>
            <a:endParaRPr lang="en-US"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So the browser is running programs from multiple different sites, and it has to keep those applications from affecting each other.  That’s essentially what we used to call the operating system.</a:t>
            </a:r>
          </a:p>
          <a:p>
            <a:pPr eaLnBrk="1" hangingPunct="1"/>
            <a:r>
              <a:rPr lang="en-US" altLang="ko-KR" smtClean="0">
                <a:latin typeface="Tahoma" pitchFamily="34" charset="0"/>
                <a:ea typeface="굴림" charset="-127"/>
              </a:rPr>
              <a:t>The browser has a “sandbox“ that prevents code from getting to the OS (mostly). That’s the floor in the picture.</a:t>
            </a:r>
          </a:p>
          <a:p>
            <a:pPr eaLnBrk="1" hangingPunct="1"/>
            <a:r>
              <a:rPr lang="en-US" altLang="ko-KR" smtClean="0">
                <a:latin typeface="Tahoma" pitchFamily="34" charset="0"/>
                <a:ea typeface="굴림" charset="-127"/>
              </a:rPr>
              <a:t>The same origin policy is like the walls – it protects code from getting to other data and code in other rooms. This is critical if you’re going to run code from lots of different sites.</a:t>
            </a:r>
          </a:p>
          <a:p>
            <a:pPr eaLnBrk="1" hangingPunct="1"/>
            <a:r>
              <a:rPr lang="en-US" altLang="ko-KR" smtClean="0">
                <a:latin typeface="Tahoma" pitchFamily="34" charset="0"/>
                <a:ea typeface="굴림" charset="-127"/>
              </a:rPr>
              <a:t> &lt;click&gt;</a:t>
            </a:r>
          </a:p>
          <a:p>
            <a:pPr eaLnBrk="1" hangingPunct="1"/>
            <a:r>
              <a:rPr lang="en-US" altLang="ko-KR" smtClean="0">
                <a:latin typeface="Tahoma" pitchFamily="34" charset="0"/>
                <a:ea typeface="굴림" charset="-127"/>
              </a:rPr>
              <a:t>Actually, there’s a separate sandbox and same origin policy for every interpreter built into the browser: Javascript, Java, Flash, Acrobat Reader, Quicktime.  And coming soon, Silverlight, AIR, JFX.</a:t>
            </a:r>
          </a:p>
          <a:p>
            <a:pPr eaLnBrk="1" hangingPunct="1"/>
            <a:endParaRPr lang="en-US" altLang="ko-KR" smtClean="0">
              <a:latin typeface="Tahoma" pitchFamily="34" charset="0"/>
              <a:ea typeface="굴림" charset="-127"/>
            </a:endParaRPr>
          </a:p>
          <a:p>
            <a:pPr lvl="1" eaLnBrk="1" hangingPunct="1"/>
            <a:r>
              <a:rPr lang="en-US" altLang="ko-KR" smtClean="0">
                <a:latin typeface="Tahoma" pitchFamily="34" charset="0"/>
                <a:ea typeface="굴림" charset="-127"/>
              </a:rPr>
              <a:t>And they each enforce slightly different rules.</a:t>
            </a:r>
          </a:p>
          <a:p>
            <a:pPr lvl="1" eaLnBrk="1" hangingPunct="1"/>
            <a:endParaRPr lang="en-US" altLang="ko-KR" smtClean="0">
              <a:latin typeface="Tahoma" pitchFamily="34" charset="0"/>
              <a:ea typeface="굴림" charset="-127"/>
            </a:endParaRPr>
          </a:p>
          <a:p>
            <a:pPr lvl="1" eaLnBrk="1" hangingPunct="1"/>
            <a:r>
              <a:rPr lang="en-US" altLang="ko-KR" smtClean="0">
                <a:latin typeface="Tahoma" pitchFamily="34" charset="0"/>
                <a:ea typeface="굴림" charset="-127"/>
              </a:rPr>
              <a:t>And they all can share data through the DOM</a:t>
            </a:r>
          </a:p>
          <a:p>
            <a:pPr lvl="1" eaLnBrk="1" hangingPunct="1"/>
            <a:endParaRPr lang="en-US" altLang="ko-KR" smtClean="0">
              <a:latin typeface="Tahoma" pitchFamily="34" charset="0"/>
              <a:ea typeface="굴림" charset="-127"/>
            </a:endParaRPr>
          </a:p>
          <a:p>
            <a:pPr lvl="1" eaLnBrk="1" hangingPunct="1"/>
            <a:r>
              <a:rPr lang="en-US" altLang="ko-KR" smtClean="0">
                <a:latin typeface="Tahoma" pitchFamily="34" charset="0"/>
                <a:ea typeface="굴림" charset="-127"/>
              </a:rPr>
              <a:t>And data is code!!!</a:t>
            </a:r>
          </a:p>
          <a:p>
            <a:pPr lvl="1" eaLnBrk="1" hangingPunct="1"/>
            <a:endParaRPr lang="en-US" altLang="ko-KR" smtClean="0">
              <a:latin typeface="Tahoma" pitchFamily="34" charset="0"/>
              <a:ea typeface="굴림" charset="-127"/>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B95C6D43-E2AB-4FD1-8F42-9561AFEE815E}" type="slidenum">
              <a:rPr lang="en-US" altLang="ko-KR"/>
              <a:pPr eaLnBrk="1" hangingPunct="1"/>
              <a:t>31</a:t>
            </a:fld>
            <a:endParaRPr lang="en-US" altLang="ko-KR"/>
          </a:p>
        </p:txBody>
      </p:sp>
      <p:sp>
        <p:nvSpPr>
          <p:cNvPr id="56324" name="Slide Image Placeholder 6"/>
          <p:cNvSpPr>
            <a:spLocks noGrp="1" noRot="1" noChangeAspect="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The SOP is quite complex.  This little tool from two guys at Google basically just explores the SOP enforcement from within JavaScript.  There are roughly 1400 tests (1392) in the toolkit.  You can see that the enforcement is different in IE7 vs. Firefox.</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2FBA17F1-D110-494B-A96D-4ECF75663EF5}" type="slidenum">
              <a:rPr lang="en-US" altLang="ko-KR"/>
              <a:pPr eaLnBrk="1" hangingPunct="1"/>
              <a:t>32</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Now I want to zoom out even a little farther.  Attackers are actively trying to figure out how to exploit this ecosystem.</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Storage is amply available on the Internet. Examples range from blog comments, social network sites, gmail, to rss feeds.  If you can store data, you can store programs.</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Services are widely available to transform, update, distribute, and manipulate data (and programs)</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And browsers offer ample access to processing.  Browsers also happen to contain lots of identities and access to websites that wouldn’t ordinarily be accessible.  They act like a bridge to private networks.</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Attackers are looking for ways to get their code to run somewhere where they can get access to valuable stuff.  How can they get their code to spread?  What could you write with an API like that?</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BFE25B0A-79BF-4F4F-B64A-104E89DBE3E7}" type="slidenum">
              <a:rPr lang="en-US" altLang="ko-KR"/>
              <a:pPr eaLnBrk="1" hangingPunct="1"/>
              <a:t>33</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Even if these libraries did everything you need, they’re not integrated, intuitive, or even correct.</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47637B74-7EE6-415A-B6F9-14B8B3F153B9}" type="slidenum">
              <a:rPr lang="en-US" altLang="ko-KR"/>
              <a:pPr eaLnBrk="1" hangingPunct="1"/>
              <a:t>2</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Tahoma" pitchFamily="34" charset="0"/>
                <a:ea typeface="굴림" charset="-127"/>
              </a:rPr>
              <a:t>Threat agent – a class of attackers</a:t>
            </a:r>
          </a:p>
          <a:p>
            <a:pPr eaLnBrk="1" hangingPunct="1"/>
            <a:r>
              <a:rPr lang="en-US" altLang="ko-KR" smtClean="0">
                <a:latin typeface="Tahoma" pitchFamily="34" charset="0"/>
                <a:ea typeface="굴림" charset="-127"/>
              </a:rPr>
              <a:t>Vector – an attack used by an attacker, or the way a non-malicious threat agent causes a vulnerability to be exploited</a:t>
            </a:r>
          </a:p>
          <a:p>
            <a:pPr eaLnBrk="1" hangingPunct="1"/>
            <a:r>
              <a:rPr lang="en-US" altLang="ko-KR" smtClean="0">
                <a:latin typeface="Tahoma" pitchFamily="34" charset="0"/>
                <a:ea typeface="굴림" charset="-127"/>
              </a:rPr>
              <a:t>Vulnerability – a weakness in an IT system – generally a missing, broken, or ignored security control</a:t>
            </a:r>
          </a:p>
          <a:p>
            <a:pPr eaLnBrk="1" hangingPunct="1"/>
            <a:r>
              <a:rPr lang="en-US" altLang="ko-KR" smtClean="0">
                <a:latin typeface="Tahoma" pitchFamily="34" charset="0"/>
                <a:ea typeface="굴림" charset="-127"/>
              </a:rPr>
              <a:t>Technical Impact – the direct technical result of a successful attack on the system</a:t>
            </a:r>
          </a:p>
          <a:p>
            <a:pPr eaLnBrk="1" hangingPunct="1"/>
            <a:r>
              <a:rPr lang="en-US" altLang="ko-KR" smtClean="0">
                <a:latin typeface="Tahoma" pitchFamily="34" charset="0"/>
                <a:ea typeface="굴림" charset="-127"/>
              </a:rPr>
              <a:t>Business Impact – the resulting effect on the business</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The important thing to see here is that security analysis is the process of attempting to find the important risks in a sea of less important ones. We’re searching for the “paths” through the model that have enough likelihood and impact to make it worth doing something about.</a:t>
            </a:r>
          </a:p>
          <a:p>
            <a:pPr eaLnBrk="1" hangingPunct="1"/>
            <a:endParaRPr lang="en-US" altLang="ko-KR" smtClean="0">
              <a:latin typeface="Tahoma" pitchFamily="34" charset="0"/>
              <a:ea typeface="굴림" charset="-127"/>
            </a:endParaRPr>
          </a:p>
          <a:p>
            <a:pPr eaLnBrk="1" hangingPunct="1"/>
            <a:r>
              <a:rPr lang="en-US" altLang="ko-KR" smtClean="0">
                <a:latin typeface="Tahoma" pitchFamily="34" charset="0"/>
                <a:ea typeface="굴림" charset="-127"/>
              </a:rPr>
              <a:t>Some people are natural at this process.  They find vulnerabilities in everything – software, buildings, people, even Starbucks.  The other 99% of people – including almost all developers – just don’t think this way.  Most people are focused on making things work.  They don’t think about all the ways that someone malicious might make something break.  In the classes I teach, I’ve found that developers are genuinely surprised that people think that way.</a:t>
            </a:r>
          </a:p>
          <a:p>
            <a:pPr eaLnBrk="1" hangingPunct="1"/>
            <a:endParaRPr lang="en-US" altLang="ko-KR" smtClean="0">
              <a:latin typeface="Tahoma" pitchFamily="34" charset="0"/>
              <a:ea typeface="굴림" charset="-127"/>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A0D5642F-3C0F-489F-BB82-E4A0B86B10B6}" type="slidenum">
              <a:rPr lang="en-US" altLang="ko-KR"/>
              <a:pPr eaLnBrk="1" hangingPunct="1"/>
              <a:t>3</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buFontTx/>
              <a:buChar char="•"/>
            </a:pPr>
            <a:r>
              <a:rPr lang="en-US" altLang="ko-KR" smtClean="0">
                <a:latin typeface="Tahoma" pitchFamily="34" charset="0"/>
                <a:ea typeface="굴림" charset="-127"/>
              </a:rPr>
              <a:t>The attacker can send data in </a:t>
            </a:r>
            <a:r>
              <a:rPr lang="en-US" altLang="ko-KR" u="sng" smtClean="0">
                <a:latin typeface="Tahoma" pitchFamily="34" charset="0"/>
                <a:ea typeface="굴림" charset="-127"/>
              </a:rPr>
              <a:t>any</a:t>
            </a:r>
            <a:r>
              <a:rPr lang="en-US" altLang="ko-KR" smtClean="0">
                <a:latin typeface="Tahoma" pitchFamily="34" charset="0"/>
                <a:ea typeface="굴림" charset="-127"/>
              </a:rPr>
              <a:t> encoding.  And the interpreters downstream from your application may decide to handle </a:t>
            </a:r>
            <a:r>
              <a:rPr lang="en-US" altLang="ko-KR" u="sng" smtClean="0">
                <a:latin typeface="Tahoma" pitchFamily="34" charset="0"/>
                <a:ea typeface="굴림" charset="-127"/>
              </a:rPr>
              <a:t>any</a:t>
            </a:r>
            <a:r>
              <a:rPr lang="en-US" altLang="ko-KR" smtClean="0">
                <a:latin typeface="Tahoma" pitchFamily="34" charset="0"/>
                <a:ea typeface="굴림" charset="-127"/>
              </a:rPr>
              <a:t> encoding.</a:t>
            </a:r>
          </a:p>
          <a:p>
            <a:pPr eaLnBrk="1" hangingPunct="1">
              <a:lnSpc>
                <a:spcPct val="90000"/>
              </a:lnSpc>
              <a:buFontTx/>
              <a:buChar char="•"/>
            </a:pPr>
            <a:endParaRPr lang="en-US" altLang="ko-KR" smtClean="0">
              <a:latin typeface="Tahoma" pitchFamily="34" charset="0"/>
              <a:ea typeface="굴림" charset="-127"/>
            </a:endParaRPr>
          </a:p>
          <a:p>
            <a:pPr eaLnBrk="1" hangingPunct="1">
              <a:lnSpc>
                <a:spcPct val="90000"/>
              </a:lnSpc>
              <a:buFontTx/>
              <a:buChar char="•"/>
            </a:pPr>
            <a:r>
              <a:rPr lang="en-US" altLang="ko-KR" smtClean="0">
                <a:latin typeface="Tahoma" pitchFamily="34" charset="0"/>
                <a:ea typeface="굴림" charset="-127"/>
              </a:rPr>
              <a:t>Canonicalize</a:t>
            </a:r>
          </a:p>
          <a:p>
            <a:pPr lvl="1" eaLnBrk="1" hangingPunct="1">
              <a:lnSpc>
                <a:spcPct val="90000"/>
              </a:lnSpc>
              <a:buFontTx/>
              <a:buChar char="•"/>
            </a:pPr>
            <a:r>
              <a:rPr lang="en-US" altLang="ko-KR" smtClean="0">
                <a:latin typeface="Tahoma" pitchFamily="34" charset="0"/>
                <a:ea typeface="굴림" charset="-127"/>
              </a:rPr>
              <a:t>Input could be in </a:t>
            </a:r>
            <a:r>
              <a:rPr lang="en-US" altLang="ko-KR" u="sng" smtClean="0">
                <a:latin typeface="Tahoma" pitchFamily="34" charset="0"/>
                <a:ea typeface="굴림" charset="-127"/>
              </a:rPr>
              <a:t>any</a:t>
            </a:r>
            <a:r>
              <a:rPr lang="en-US" altLang="ko-KR" smtClean="0">
                <a:latin typeface="Tahoma" pitchFamily="34" charset="0"/>
                <a:ea typeface="굴림" charset="-127"/>
              </a:rPr>
              <a:t> character set</a:t>
            </a:r>
          </a:p>
          <a:p>
            <a:pPr lvl="1" eaLnBrk="1" hangingPunct="1">
              <a:lnSpc>
                <a:spcPct val="90000"/>
              </a:lnSpc>
              <a:buFontTx/>
              <a:buChar char="•"/>
            </a:pPr>
            <a:r>
              <a:rPr lang="en-US" altLang="ko-KR" smtClean="0">
                <a:latin typeface="Tahoma" pitchFamily="34" charset="0"/>
                <a:ea typeface="굴림" charset="-127"/>
              </a:rPr>
              <a:t>Double-encoding</a:t>
            </a:r>
          </a:p>
          <a:p>
            <a:pPr lvl="1" eaLnBrk="1" hangingPunct="1">
              <a:lnSpc>
                <a:spcPct val="90000"/>
              </a:lnSpc>
              <a:buFontTx/>
              <a:buChar char="•"/>
            </a:pPr>
            <a:r>
              <a:rPr lang="en-US" altLang="ko-KR" smtClean="0">
                <a:latin typeface="Tahoma" pitchFamily="34" charset="0"/>
                <a:ea typeface="굴림" charset="-127"/>
              </a:rPr>
              <a:t>Multiple encoding schemes</a:t>
            </a:r>
          </a:p>
          <a:p>
            <a:pPr lvl="1" eaLnBrk="1" hangingPunct="1">
              <a:lnSpc>
                <a:spcPct val="90000"/>
              </a:lnSpc>
              <a:buFontTx/>
              <a:buChar char="•"/>
            </a:pPr>
            <a:r>
              <a:rPr lang="en-US" altLang="ko-KR" smtClean="0">
                <a:latin typeface="Tahoma" pitchFamily="34" charset="0"/>
                <a:ea typeface="굴림" charset="-127"/>
              </a:rPr>
              <a:t>Double-encoding with multiple encoding schemes</a:t>
            </a:r>
          </a:p>
          <a:p>
            <a:pPr eaLnBrk="1" hangingPunct="1">
              <a:lnSpc>
                <a:spcPct val="90000"/>
              </a:lnSpc>
              <a:buFontTx/>
              <a:buChar char="•"/>
            </a:pPr>
            <a:r>
              <a:rPr lang="en-US" altLang="ko-KR" smtClean="0">
                <a:latin typeface="Tahoma" pitchFamily="34" charset="0"/>
                <a:ea typeface="굴림" charset="-127"/>
              </a:rPr>
              <a:t>Validation</a:t>
            </a:r>
          </a:p>
          <a:p>
            <a:pPr lvl="1" eaLnBrk="1" hangingPunct="1">
              <a:lnSpc>
                <a:spcPct val="90000"/>
              </a:lnSpc>
              <a:buFontTx/>
              <a:buChar char="•"/>
            </a:pPr>
            <a:r>
              <a:rPr lang="en-US" altLang="ko-KR" smtClean="0">
                <a:latin typeface="Tahoma" pitchFamily="34" charset="0"/>
                <a:ea typeface="굴림" charset="-127"/>
              </a:rPr>
              <a:t>Simple to configure for positive rules</a:t>
            </a:r>
          </a:p>
          <a:p>
            <a:pPr lvl="1" eaLnBrk="1" hangingPunct="1">
              <a:lnSpc>
                <a:spcPct val="90000"/>
              </a:lnSpc>
              <a:buFontTx/>
              <a:buChar char="•"/>
            </a:pPr>
            <a:r>
              <a:rPr lang="en-US" altLang="ko-KR" smtClean="0">
                <a:latin typeface="Tahoma" pitchFamily="34" charset="0"/>
                <a:ea typeface="굴림" charset="-127"/>
              </a:rPr>
              <a:t>Impossible to do perfectly, since you need special characters</a:t>
            </a:r>
          </a:p>
          <a:p>
            <a:pPr eaLnBrk="1" hangingPunct="1">
              <a:lnSpc>
                <a:spcPct val="90000"/>
              </a:lnSpc>
              <a:buFontTx/>
              <a:buChar char="•"/>
            </a:pPr>
            <a:r>
              <a:rPr lang="en-US" altLang="ko-KR" smtClean="0">
                <a:latin typeface="Tahoma" pitchFamily="34" charset="0"/>
                <a:ea typeface="굴림" charset="-127"/>
              </a:rPr>
              <a:t>GetSafeValue</a:t>
            </a:r>
          </a:p>
          <a:p>
            <a:pPr lvl="1" eaLnBrk="1" hangingPunct="1">
              <a:lnSpc>
                <a:spcPct val="90000"/>
              </a:lnSpc>
              <a:buFontTx/>
              <a:buChar char="•"/>
            </a:pPr>
            <a:r>
              <a:rPr lang="en-US" altLang="ko-KR" smtClean="0">
                <a:latin typeface="Tahoma" pitchFamily="34" charset="0"/>
                <a:ea typeface="굴림" charset="-127"/>
              </a:rPr>
              <a:t>Rich content – strip out bad stuff and continue</a:t>
            </a:r>
          </a:p>
          <a:p>
            <a:pPr lvl="1" eaLnBrk="1" hangingPunct="1">
              <a:lnSpc>
                <a:spcPct val="90000"/>
              </a:lnSpc>
              <a:buFontTx/>
              <a:buChar char="•"/>
            </a:pPr>
            <a:r>
              <a:rPr lang="en-US" altLang="ko-KR" smtClean="0">
                <a:latin typeface="Tahoma" pitchFamily="34" charset="0"/>
                <a:ea typeface="굴림" charset="-127"/>
              </a:rPr>
              <a:t>Difficult – need to fully parse HTML</a:t>
            </a:r>
          </a:p>
          <a:p>
            <a:pPr eaLnBrk="1" hangingPunct="1">
              <a:lnSpc>
                <a:spcPct val="90000"/>
              </a:lnSpc>
              <a:buFontTx/>
              <a:buChar char="•"/>
            </a:pPr>
            <a:r>
              <a:rPr lang="en-US" altLang="ko-KR" smtClean="0">
                <a:latin typeface="Tahoma" pitchFamily="34" charset="0"/>
                <a:ea typeface="굴림" charset="-127"/>
              </a:rPr>
              <a:t>Canonicalize and Validate from database</a:t>
            </a:r>
          </a:p>
          <a:p>
            <a:pPr lvl="1" eaLnBrk="1" hangingPunct="1">
              <a:lnSpc>
                <a:spcPct val="90000"/>
              </a:lnSpc>
              <a:buFontTx/>
              <a:buChar char="•"/>
            </a:pPr>
            <a:r>
              <a:rPr lang="en-US" altLang="ko-KR" smtClean="0">
                <a:latin typeface="Tahoma" pitchFamily="34" charset="0"/>
                <a:ea typeface="굴림" charset="-127"/>
              </a:rPr>
              <a:t>Watch out mass SQL injection?</a:t>
            </a:r>
          </a:p>
          <a:p>
            <a:pPr eaLnBrk="1" hangingPunct="1">
              <a:lnSpc>
                <a:spcPct val="90000"/>
              </a:lnSpc>
              <a:buFontTx/>
              <a:buChar char="•"/>
            </a:pPr>
            <a:r>
              <a:rPr lang="en-US" altLang="ko-KR" smtClean="0">
                <a:latin typeface="Tahoma" pitchFamily="34" charset="0"/>
                <a:ea typeface="굴림" charset="-127"/>
              </a:rPr>
              <a:t>EncodeForHTML</a:t>
            </a:r>
          </a:p>
          <a:p>
            <a:pPr lvl="1" eaLnBrk="1" hangingPunct="1">
              <a:lnSpc>
                <a:spcPct val="90000"/>
              </a:lnSpc>
              <a:buFontTx/>
              <a:buChar char="•"/>
            </a:pPr>
            <a:r>
              <a:rPr lang="en-US" altLang="ko-KR" smtClean="0">
                <a:latin typeface="Tahoma" pitchFamily="34" charset="0"/>
                <a:ea typeface="굴림" charset="-127"/>
              </a:rPr>
              <a:t>Not perfect since browsers allow encoded characters to execute (particularly in attributes)</a:t>
            </a:r>
          </a:p>
          <a:p>
            <a:pPr lvl="1" eaLnBrk="1" hangingPunct="1">
              <a:lnSpc>
                <a:spcPct val="90000"/>
              </a:lnSpc>
              <a:buFontTx/>
              <a:buChar char="•"/>
            </a:pPr>
            <a:r>
              <a:rPr lang="en-US" altLang="ko-KR" smtClean="0">
                <a:latin typeface="Tahoma" pitchFamily="34" charset="0"/>
                <a:ea typeface="굴림" charset="-127"/>
              </a:rPr>
              <a:t>Have to avoid double-encoding</a:t>
            </a:r>
          </a:p>
          <a:p>
            <a:pPr eaLnBrk="1" hangingPunct="1">
              <a:lnSpc>
                <a:spcPct val="90000"/>
              </a:lnSpc>
              <a:buFontTx/>
              <a:buChar char="•"/>
            </a:pPr>
            <a:r>
              <a:rPr lang="en-US" altLang="ko-KR" smtClean="0">
                <a:latin typeface="Tahoma" pitchFamily="34" charset="0"/>
                <a:ea typeface="굴림" charset="-127"/>
              </a:rPr>
              <a:t>SetCharacterSet</a:t>
            </a:r>
          </a:p>
          <a:p>
            <a:pPr lvl="1" eaLnBrk="1" hangingPunct="1">
              <a:lnSpc>
                <a:spcPct val="90000"/>
              </a:lnSpc>
              <a:buFontTx/>
              <a:buChar char="•"/>
            </a:pPr>
            <a:r>
              <a:rPr lang="en-US" altLang="ko-KR" smtClean="0">
                <a:latin typeface="Tahoma" pitchFamily="34" charset="0"/>
                <a:ea typeface="굴림" charset="-127"/>
              </a:rPr>
              <a:t>Browser will try to guess the encoding</a:t>
            </a:r>
          </a:p>
          <a:p>
            <a:pPr lvl="1" eaLnBrk="1" hangingPunct="1">
              <a:lnSpc>
                <a:spcPct val="90000"/>
              </a:lnSpc>
              <a:buFontTx/>
              <a:buChar char="•"/>
            </a:pPr>
            <a:endParaRPr lang="en-US" altLang="ko-KR" smtClean="0">
              <a:latin typeface="Tahoma" pitchFamily="34" charset="0"/>
              <a:ea typeface="굴림" charset="-127"/>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E7566C5F-8F30-4D55-89C9-789D438B0723}" type="slidenum">
              <a:rPr lang="en-US" altLang="ko-KR"/>
              <a:pPr eaLnBrk="1" hangingPunct="1"/>
              <a:t>9</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ko-KR" smtClean="0">
                <a:latin typeface="Tahoma" pitchFamily="34" charset="0"/>
                <a:ea typeface="굴림" charset="-127"/>
              </a:rPr>
              <a:t>The attacker can send data in </a:t>
            </a:r>
            <a:r>
              <a:rPr lang="en-US" altLang="ko-KR" u="sng" smtClean="0">
                <a:latin typeface="Tahoma" pitchFamily="34" charset="0"/>
                <a:ea typeface="굴림" charset="-127"/>
              </a:rPr>
              <a:t>any</a:t>
            </a:r>
            <a:r>
              <a:rPr lang="en-US" altLang="ko-KR" smtClean="0">
                <a:latin typeface="Tahoma" pitchFamily="34" charset="0"/>
                <a:ea typeface="굴림" charset="-127"/>
              </a:rPr>
              <a:t> encoding.  And the interpreters downstream from your application may decide to handle </a:t>
            </a:r>
            <a:r>
              <a:rPr lang="en-US" altLang="ko-KR" u="sng" smtClean="0">
                <a:latin typeface="Tahoma" pitchFamily="34" charset="0"/>
                <a:ea typeface="굴림" charset="-127"/>
              </a:rPr>
              <a:t>any</a:t>
            </a:r>
            <a:r>
              <a:rPr lang="en-US" altLang="ko-KR" smtClean="0">
                <a:latin typeface="Tahoma" pitchFamily="34" charset="0"/>
                <a:ea typeface="굴림" charset="-127"/>
              </a:rPr>
              <a:t> encoding.</a:t>
            </a:r>
          </a:p>
          <a:p>
            <a:pPr eaLnBrk="1" hangingPunct="1">
              <a:buFontTx/>
              <a:buChar char="•"/>
            </a:pPr>
            <a:endParaRPr lang="en-US" altLang="ko-KR" smtClean="0">
              <a:latin typeface="Tahoma" pitchFamily="34" charset="0"/>
              <a:ea typeface="굴림" charset="-127"/>
            </a:endParaRPr>
          </a:p>
          <a:p>
            <a:pPr eaLnBrk="1" hangingPunct="1">
              <a:buFontTx/>
              <a:buChar char="•"/>
            </a:pPr>
            <a:r>
              <a:rPr lang="en-US" altLang="ko-KR" smtClean="0">
                <a:latin typeface="Tahoma" pitchFamily="34" charset="0"/>
                <a:ea typeface="굴림" charset="-127"/>
              </a:rPr>
              <a:t>Canonicalize</a:t>
            </a:r>
          </a:p>
          <a:p>
            <a:pPr lvl="1" eaLnBrk="1" hangingPunct="1">
              <a:buFontTx/>
              <a:buChar char="•"/>
            </a:pPr>
            <a:r>
              <a:rPr lang="en-US" altLang="ko-KR" smtClean="0">
                <a:latin typeface="Tahoma" pitchFamily="34" charset="0"/>
                <a:ea typeface="굴림" charset="-127"/>
              </a:rPr>
              <a:t>Input could be in </a:t>
            </a:r>
            <a:r>
              <a:rPr lang="en-US" altLang="ko-KR" u="sng" smtClean="0">
                <a:latin typeface="Tahoma" pitchFamily="34" charset="0"/>
                <a:ea typeface="굴림" charset="-127"/>
              </a:rPr>
              <a:t>any</a:t>
            </a:r>
            <a:r>
              <a:rPr lang="en-US" altLang="ko-KR" smtClean="0">
                <a:latin typeface="Tahoma" pitchFamily="34" charset="0"/>
                <a:ea typeface="굴림" charset="-127"/>
              </a:rPr>
              <a:t> character set</a:t>
            </a:r>
          </a:p>
          <a:p>
            <a:pPr lvl="1" eaLnBrk="1" hangingPunct="1">
              <a:buFontTx/>
              <a:buChar char="•"/>
            </a:pPr>
            <a:r>
              <a:rPr lang="en-US" altLang="ko-KR" smtClean="0">
                <a:latin typeface="Tahoma" pitchFamily="34" charset="0"/>
                <a:ea typeface="굴림" charset="-127"/>
              </a:rPr>
              <a:t>Double-encoding</a:t>
            </a:r>
          </a:p>
          <a:p>
            <a:pPr lvl="1" eaLnBrk="1" hangingPunct="1">
              <a:buFontTx/>
              <a:buChar char="•"/>
            </a:pPr>
            <a:r>
              <a:rPr lang="en-US" altLang="ko-KR" smtClean="0">
                <a:latin typeface="Tahoma" pitchFamily="34" charset="0"/>
                <a:ea typeface="굴림" charset="-127"/>
              </a:rPr>
              <a:t>Multiple encoding schemes</a:t>
            </a:r>
          </a:p>
          <a:p>
            <a:pPr lvl="1" eaLnBrk="1" hangingPunct="1">
              <a:buFontTx/>
              <a:buChar char="•"/>
            </a:pPr>
            <a:r>
              <a:rPr lang="en-US" altLang="ko-KR" smtClean="0">
                <a:latin typeface="Tahoma" pitchFamily="34" charset="0"/>
                <a:ea typeface="굴림" charset="-127"/>
              </a:rPr>
              <a:t>Double-encoding with multiple encoding schemes</a:t>
            </a:r>
          </a:p>
          <a:p>
            <a:pPr eaLnBrk="1" hangingPunct="1">
              <a:buFontTx/>
              <a:buChar char="•"/>
            </a:pPr>
            <a:r>
              <a:rPr lang="en-US" altLang="ko-KR" smtClean="0">
                <a:latin typeface="Tahoma" pitchFamily="34" charset="0"/>
                <a:ea typeface="굴림" charset="-127"/>
              </a:rPr>
              <a:t>Validation</a:t>
            </a:r>
          </a:p>
          <a:p>
            <a:pPr lvl="1" eaLnBrk="1" hangingPunct="1">
              <a:buFontTx/>
              <a:buChar char="•"/>
            </a:pPr>
            <a:r>
              <a:rPr lang="en-US" altLang="ko-KR" smtClean="0">
                <a:latin typeface="Tahoma" pitchFamily="34" charset="0"/>
                <a:ea typeface="굴림" charset="-127"/>
              </a:rPr>
              <a:t>Simple to configure for positive rules</a:t>
            </a:r>
          </a:p>
          <a:p>
            <a:pPr lvl="1" eaLnBrk="1" hangingPunct="1">
              <a:buFontTx/>
              <a:buChar char="•"/>
            </a:pPr>
            <a:r>
              <a:rPr lang="en-US" altLang="ko-KR" smtClean="0">
                <a:latin typeface="Tahoma" pitchFamily="34" charset="0"/>
                <a:ea typeface="굴림" charset="-127"/>
              </a:rPr>
              <a:t>Impossible to do perfectly, since you need special characters</a:t>
            </a:r>
          </a:p>
          <a:p>
            <a:pPr eaLnBrk="1" hangingPunct="1">
              <a:buFontTx/>
              <a:buChar char="•"/>
            </a:pPr>
            <a:r>
              <a:rPr lang="en-US" altLang="ko-KR" smtClean="0">
                <a:latin typeface="Tahoma" pitchFamily="34" charset="0"/>
                <a:ea typeface="굴림" charset="-127"/>
              </a:rPr>
              <a:t>GetSafeValue</a:t>
            </a:r>
          </a:p>
          <a:p>
            <a:pPr lvl="1" eaLnBrk="1" hangingPunct="1">
              <a:buFontTx/>
              <a:buChar char="•"/>
            </a:pPr>
            <a:r>
              <a:rPr lang="en-US" altLang="ko-KR" smtClean="0">
                <a:latin typeface="Tahoma" pitchFamily="34" charset="0"/>
                <a:ea typeface="굴림" charset="-127"/>
              </a:rPr>
              <a:t>Rich content – strip out bad stuff and continue</a:t>
            </a:r>
          </a:p>
          <a:p>
            <a:pPr lvl="1" eaLnBrk="1" hangingPunct="1">
              <a:buFontTx/>
              <a:buChar char="•"/>
            </a:pPr>
            <a:r>
              <a:rPr lang="en-US" altLang="ko-KR" smtClean="0">
                <a:latin typeface="Tahoma" pitchFamily="34" charset="0"/>
                <a:ea typeface="굴림" charset="-127"/>
              </a:rPr>
              <a:t>Difficult – need to fully parse HTML</a:t>
            </a:r>
          </a:p>
          <a:p>
            <a:pPr eaLnBrk="1" hangingPunct="1">
              <a:buFontTx/>
              <a:buChar char="•"/>
            </a:pPr>
            <a:r>
              <a:rPr lang="en-US" altLang="ko-KR" smtClean="0">
                <a:latin typeface="Tahoma" pitchFamily="34" charset="0"/>
                <a:ea typeface="굴림" charset="-127"/>
              </a:rPr>
              <a:t>Canonicalize and Validate from database</a:t>
            </a:r>
          </a:p>
          <a:p>
            <a:pPr lvl="1" eaLnBrk="1" hangingPunct="1">
              <a:buFontTx/>
              <a:buChar char="•"/>
            </a:pPr>
            <a:r>
              <a:rPr lang="en-US" altLang="ko-KR" smtClean="0">
                <a:latin typeface="Tahoma" pitchFamily="34" charset="0"/>
                <a:ea typeface="굴림" charset="-127"/>
              </a:rPr>
              <a:t>Watch out mass SQL injection?</a:t>
            </a:r>
          </a:p>
          <a:p>
            <a:pPr eaLnBrk="1" hangingPunct="1">
              <a:buFontTx/>
              <a:buChar char="•"/>
            </a:pPr>
            <a:r>
              <a:rPr lang="en-US" altLang="ko-KR" smtClean="0">
                <a:latin typeface="Tahoma" pitchFamily="34" charset="0"/>
                <a:ea typeface="굴림" charset="-127"/>
              </a:rPr>
              <a:t>EncodeForHTML</a:t>
            </a:r>
          </a:p>
          <a:p>
            <a:pPr lvl="1" eaLnBrk="1" hangingPunct="1">
              <a:buFontTx/>
              <a:buChar char="•"/>
            </a:pPr>
            <a:r>
              <a:rPr lang="en-US" altLang="ko-KR" smtClean="0">
                <a:latin typeface="Tahoma" pitchFamily="34" charset="0"/>
                <a:ea typeface="굴림" charset="-127"/>
              </a:rPr>
              <a:t>Not perfect since browsers allow encoded characters to execute (particularly in attributes)</a:t>
            </a:r>
          </a:p>
          <a:p>
            <a:pPr eaLnBrk="1" hangingPunct="1">
              <a:buFontTx/>
              <a:buChar char="•"/>
            </a:pPr>
            <a:r>
              <a:rPr lang="en-US" altLang="ko-KR" smtClean="0">
                <a:latin typeface="Tahoma" pitchFamily="34" charset="0"/>
                <a:ea typeface="굴림" charset="-127"/>
              </a:rPr>
              <a:t>SetCharacterSet</a:t>
            </a:r>
          </a:p>
          <a:p>
            <a:pPr lvl="1" eaLnBrk="1" hangingPunct="1">
              <a:buFontTx/>
              <a:buChar char="•"/>
            </a:pPr>
            <a:r>
              <a:rPr lang="en-US" altLang="ko-KR" smtClean="0">
                <a:latin typeface="Tahoma" pitchFamily="34" charset="0"/>
                <a:ea typeface="굴림" charset="-127"/>
              </a:rPr>
              <a:t>Browser will try to guess the encoding</a:t>
            </a:r>
          </a:p>
          <a:p>
            <a:pPr lvl="1" eaLnBrk="1" hangingPunct="1">
              <a:buFontTx/>
              <a:buChar char="•"/>
            </a:pPr>
            <a:endParaRPr lang="en-US" altLang="ko-KR" smtClean="0">
              <a:latin typeface="Tahoma" pitchFamily="34" charset="0"/>
              <a:ea typeface="굴림" charset="-127"/>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37816A47-5066-4C0F-B2B6-2B4E0C25606C}" type="slidenum">
              <a:rPr lang="en-US" altLang="ko-KR"/>
              <a:pPr eaLnBrk="1" hangingPunct="1"/>
              <a:t>10</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ko-KR" altLang="ko-KR" smtClean="0">
              <a:latin typeface="Tahoma"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8AB42A79-0A53-4348-8242-AF49D38AA556}" type="slidenum">
              <a:rPr lang="en-US" altLang="ko-KR"/>
              <a:pPr eaLnBrk="1" hangingPunct="1"/>
              <a:t>12</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ko-KR" altLang="ko-KR" smtClean="0">
              <a:latin typeface="Tahoma"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17992C88-E5A4-4F99-A7F5-69B3C92B42C3}" type="slidenum">
              <a:rPr lang="en-US" altLang="ko-KR"/>
              <a:pPr eaLnBrk="1" hangingPunct="1"/>
              <a:t>13</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ko-KR" smtClean="0">
                <a:latin typeface="Tahoma" pitchFamily="34" charset="0"/>
                <a:ea typeface="굴림" charset="-127"/>
              </a:rPr>
              <a:t>The attacker can send data in </a:t>
            </a:r>
            <a:r>
              <a:rPr lang="en-US" altLang="ko-KR" u="sng" smtClean="0">
                <a:latin typeface="Tahoma" pitchFamily="34" charset="0"/>
                <a:ea typeface="굴림" charset="-127"/>
              </a:rPr>
              <a:t>any</a:t>
            </a:r>
            <a:r>
              <a:rPr lang="en-US" altLang="ko-KR" smtClean="0">
                <a:latin typeface="Tahoma" pitchFamily="34" charset="0"/>
                <a:ea typeface="굴림" charset="-127"/>
              </a:rPr>
              <a:t> encoding.  And the interpreters downstream from your application may decide to handle </a:t>
            </a:r>
            <a:r>
              <a:rPr lang="en-US" altLang="ko-KR" u="sng" smtClean="0">
                <a:latin typeface="Tahoma" pitchFamily="34" charset="0"/>
                <a:ea typeface="굴림" charset="-127"/>
              </a:rPr>
              <a:t>any</a:t>
            </a:r>
            <a:r>
              <a:rPr lang="en-US" altLang="ko-KR" smtClean="0">
                <a:latin typeface="Tahoma" pitchFamily="34" charset="0"/>
                <a:ea typeface="굴림" charset="-127"/>
              </a:rPr>
              <a:t> encoding.</a:t>
            </a:r>
          </a:p>
          <a:p>
            <a:pPr eaLnBrk="1" hangingPunct="1">
              <a:buFontTx/>
              <a:buChar char="•"/>
            </a:pPr>
            <a:endParaRPr lang="en-US" altLang="ko-KR" smtClean="0">
              <a:latin typeface="Tahoma" pitchFamily="34" charset="0"/>
              <a:ea typeface="굴림" charset="-127"/>
            </a:endParaRPr>
          </a:p>
          <a:p>
            <a:pPr eaLnBrk="1" hangingPunct="1">
              <a:buFontTx/>
              <a:buChar char="•"/>
            </a:pPr>
            <a:r>
              <a:rPr lang="en-US" altLang="ko-KR" smtClean="0">
                <a:latin typeface="Tahoma" pitchFamily="34" charset="0"/>
                <a:ea typeface="굴림" charset="-127"/>
              </a:rPr>
              <a:t>Canonicalize</a:t>
            </a:r>
          </a:p>
          <a:p>
            <a:pPr lvl="1" eaLnBrk="1" hangingPunct="1">
              <a:buFontTx/>
              <a:buChar char="•"/>
            </a:pPr>
            <a:r>
              <a:rPr lang="en-US" altLang="ko-KR" smtClean="0">
                <a:latin typeface="Tahoma" pitchFamily="34" charset="0"/>
                <a:ea typeface="굴림" charset="-127"/>
              </a:rPr>
              <a:t>Input could be in </a:t>
            </a:r>
            <a:r>
              <a:rPr lang="en-US" altLang="ko-KR" u="sng" smtClean="0">
                <a:latin typeface="Tahoma" pitchFamily="34" charset="0"/>
                <a:ea typeface="굴림" charset="-127"/>
              </a:rPr>
              <a:t>any</a:t>
            </a:r>
            <a:r>
              <a:rPr lang="en-US" altLang="ko-KR" smtClean="0">
                <a:latin typeface="Tahoma" pitchFamily="34" charset="0"/>
                <a:ea typeface="굴림" charset="-127"/>
              </a:rPr>
              <a:t> character set</a:t>
            </a:r>
          </a:p>
          <a:p>
            <a:pPr lvl="1" eaLnBrk="1" hangingPunct="1">
              <a:buFontTx/>
              <a:buChar char="•"/>
            </a:pPr>
            <a:r>
              <a:rPr lang="en-US" altLang="ko-KR" smtClean="0">
                <a:latin typeface="Tahoma" pitchFamily="34" charset="0"/>
                <a:ea typeface="굴림" charset="-127"/>
              </a:rPr>
              <a:t>Double-encoding</a:t>
            </a:r>
          </a:p>
          <a:p>
            <a:pPr lvl="1" eaLnBrk="1" hangingPunct="1">
              <a:buFontTx/>
              <a:buChar char="•"/>
            </a:pPr>
            <a:r>
              <a:rPr lang="en-US" altLang="ko-KR" smtClean="0">
                <a:latin typeface="Tahoma" pitchFamily="34" charset="0"/>
                <a:ea typeface="굴림" charset="-127"/>
              </a:rPr>
              <a:t>Multiple encoding schemes</a:t>
            </a:r>
          </a:p>
          <a:p>
            <a:pPr lvl="1" eaLnBrk="1" hangingPunct="1">
              <a:buFontTx/>
              <a:buChar char="•"/>
            </a:pPr>
            <a:r>
              <a:rPr lang="en-US" altLang="ko-KR" smtClean="0">
                <a:latin typeface="Tahoma" pitchFamily="34" charset="0"/>
                <a:ea typeface="굴림" charset="-127"/>
              </a:rPr>
              <a:t>Double-encoding with multiple encoding schemes</a:t>
            </a:r>
          </a:p>
          <a:p>
            <a:pPr eaLnBrk="1" hangingPunct="1">
              <a:buFontTx/>
              <a:buChar char="•"/>
            </a:pPr>
            <a:r>
              <a:rPr lang="en-US" altLang="ko-KR" smtClean="0">
                <a:latin typeface="Tahoma" pitchFamily="34" charset="0"/>
                <a:ea typeface="굴림" charset="-127"/>
              </a:rPr>
              <a:t>Validation</a:t>
            </a:r>
          </a:p>
          <a:p>
            <a:pPr lvl="1" eaLnBrk="1" hangingPunct="1">
              <a:buFontTx/>
              <a:buChar char="•"/>
            </a:pPr>
            <a:r>
              <a:rPr lang="en-US" altLang="ko-KR" smtClean="0">
                <a:latin typeface="Tahoma" pitchFamily="34" charset="0"/>
                <a:ea typeface="굴림" charset="-127"/>
              </a:rPr>
              <a:t>Simple to configure for positive rules</a:t>
            </a:r>
          </a:p>
          <a:p>
            <a:pPr lvl="1" eaLnBrk="1" hangingPunct="1">
              <a:buFontTx/>
              <a:buChar char="•"/>
            </a:pPr>
            <a:r>
              <a:rPr lang="en-US" altLang="ko-KR" smtClean="0">
                <a:latin typeface="Tahoma" pitchFamily="34" charset="0"/>
                <a:ea typeface="굴림" charset="-127"/>
              </a:rPr>
              <a:t>Impossible to do perfectly, since you need special characters</a:t>
            </a:r>
          </a:p>
          <a:p>
            <a:pPr eaLnBrk="1" hangingPunct="1">
              <a:buFontTx/>
              <a:buChar char="•"/>
            </a:pPr>
            <a:r>
              <a:rPr lang="en-US" altLang="ko-KR" smtClean="0">
                <a:latin typeface="Tahoma" pitchFamily="34" charset="0"/>
                <a:ea typeface="굴림" charset="-127"/>
              </a:rPr>
              <a:t>GetSafeValue</a:t>
            </a:r>
          </a:p>
          <a:p>
            <a:pPr lvl="1" eaLnBrk="1" hangingPunct="1">
              <a:buFontTx/>
              <a:buChar char="•"/>
            </a:pPr>
            <a:r>
              <a:rPr lang="en-US" altLang="ko-KR" smtClean="0">
                <a:latin typeface="Tahoma" pitchFamily="34" charset="0"/>
                <a:ea typeface="굴림" charset="-127"/>
              </a:rPr>
              <a:t>Rich content – strip out bad stuff and continue</a:t>
            </a:r>
          </a:p>
          <a:p>
            <a:pPr lvl="1" eaLnBrk="1" hangingPunct="1">
              <a:buFontTx/>
              <a:buChar char="•"/>
            </a:pPr>
            <a:r>
              <a:rPr lang="en-US" altLang="ko-KR" smtClean="0">
                <a:latin typeface="Tahoma" pitchFamily="34" charset="0"/>
                <a:ea typeface="굴림" charset="-127"/>
              </a:rPr>
              <a:t>Difficult – need to fully parse HTML</a:t>
            </a:r>
          </a:p>
          <a:p>
            <a:pPr eaLnBrk="1" hangingPunct="1">
              <a:buFontTx/>
              <a:buChar char="•"/>
            </a:pPr>
            <a:r>
              <a:rPr lang="en-US" altLang="ko-KR" smtClean="0">
                <a:latin typeface="Tahoma" pitchFamily="34" charset="0"/>
                <a:ea typeface="굴림" charset="-127"/>
              </a:rPr>
              <a:t>Canonicalize and Validate from database</a:t>
            </a:r>
          </a:p>
          <a:p>
            <a:pPr lvl="1" eaLnBrk="1" hangingPunct="1">
              <a:buFontTx/>
              <a:buChar char="•"/>
            </a:pPr>
            <a:r>
              <a:rPr lang="en-US" altLang="ko-KR" smtClean="0">
                <a:latin typeface="Tahoma" pitchFamily="34" charset="0"/>
                <a:ea typeface="굴림" charset="-127"/>
              </a:rPr>
              <a:t>Watch out mass SQL injection?</a:t>
            </a:r>
          </a:p>
          <a:p>
            <a:pPr eaLnBrk="1" hangingPunct="1">
              <a:buFontTx/>
              <a:buChar char="•"/>
            </a:pPr>
            <a:r>
              <a:rPr lang="en-US" altLang="ko-KR" smtClean="0">
                <a:latin typeface="Tahoma" pitchFamily="34" charset="0"/>
                <a:ea typeface="굴림" charset="-127"/>
              </a:rPr>
              <a:t>EncodeForHTML</a:t>
            </a:r>
          </a:p>
          <a:p>
            <a:pPr lvl="1" eaLnBrk="1" hangingPunct="1">
              <a:buFontTx/>
              <a:buChar char="•"/>
            </a:pPr>
            <a:r>
              <a:rPr lang="en-US" altLang="ko-KR" smtClean="0">
                <a:latin typeface="Tahoma" pitchFamily="34" charset="0"/>
                <a:ea typeface="굴림" charset="-127"/>
              </a:rPr>
              <a:t>Not perfect since browsers allow encoded characters to execute (particularly in attributes)</a:t>
            </a:r>
          </a:p>
          <a:p>
            <a:pPr eaLnBrk="1" hangingPunct="1">
              <a:buFontTx/>
              <a:buChar char="•"/>
            </a:pPr>
            <a:r>
              <a:rPr lang="en-US" altLang="ko-KR" smtClean="0">
                <a:latin typeface="Tahoma" pitchFamily="34" charset="0"/>
                <a:ea typeface="굴림" charset="-127"/>
              </a:rPr>
              <a:t>SetCharacterSet</a:t>
            </a:r>
          </a:p>
          <a:p>
            <a:pPr lvl="1" eaLnBrk="1" hangingPunct="1">
              <a:buFontTx/>
              <a:buChar char="•"/>
            </a:pPr>
            <a:r>
              <a:rPr lang="en-US" altLang="ko-KR" smtClean="0">
                <a:latin typeface="Tahoma" pitchFamily="34" charset="0"/>
                <a:ea typeface="굴림" charset="-127"/>
              </a:rPr>
              <a:t>Browser will try to guess the encoding</a:t>
            </a:r>
          </a:p>
          <a:p>
            <a:pPr lvl="1" eaLnBrk="1" hangingPunct="1">
              <a:buFontTx/>
              <a:buChar char="•"/>
            </a:pPr>
            <a:endParaRPr lang="en-US" altLang="ko-KR" smtClean="0">
              <a:latin typeface="Tahoma" pitchFamily="34" charset="0"/>
              <a:ea typeface="굴림" charset="-127"/>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160A4DCD-482D-4254-9487-9AE30C43D334}" type="slidenum">
              <a:rPr lang="en-US" altLang="ko-KR"/>
              <a:pPr eaLnBrk="1" hangingPunct="1"/>
              <a:t>14</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ko-KR" altLang="ko-KR" smtClean="0">
              <a:latin typeface="Tahoma"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itchFamily="34" charset="0"/>
              </a:defRPr>
            </a:lvl1pPr>
            <a:lvl2pPr marL="742950" indent="-285750" defTabSz="930275" eaLnBrk="0" hangingPunct="0">
              <a:defRPr>
                <a:solidFill>
                  <a:schemeClr val="tx1"/>
                </a:solidFill>
                <a:latin typeface="Tahoma" pitchFamily="34" charset="0"/>
              </a:defRPr>
            </a:lvl2pPr>
            <a:lvl3pPr marL="1143000" indent="-228600" defTabSz="930275" eaLnBrk="0" hangingPunct="0">
              <a:defRPr>
                <a:solidFill>
                  <a:schemeClr val="tx1"/>
                </a:solidFill>
                <a:latin typeface="Tahoma" pitchFamily="34" charset="0"/>
              </a:defRPr>
            </a:lvl3pPr>
            <a:lvl4pPr marL="1600200" indent="-228600" defTabSz="930275" eaLnBrk="0" hangingPunct="0">
              <a:defRPr>
                <a:solidFill>
                  <a:schemeClr val="tx1"/>
                </a:solidFill>
                <a:latin typeface="Tahoma" pitchFamily="34" charset="0"/>
              </a:defRPr>
            </a:lvl4pPr>
            <a:lvl5pPr marL="2057400" indent="-228600" defTabSz="930275" eaLnBrk="0" hangingPunct="0">
              <a:defRPr>
                <a:solidFill>
                  <a:schemeClr val="tx1"/>
                </a:solidFill>
                <a:latin typeface="Tahoma" pitchFamily="34" charset="0"/>
              </a:defRPr>
            </a:lvl5pPr>
            <a:lvl6pPr marL="2514600" indent="-228600" defTabSz="930275" eaLnBrk="0" fontAlgn="base" hangingPunct="0">
              <a:spcBef>
                <a:spcPct val="0"/>
              </a:spcBef>
              <a:spcAft>
                <a:spcPct val="0"/>
              </a:spcAft>
              <a:defRPr>
                <a:solidFill>
                  <a:schemeClr val="tx1"/>
                </a:solidFill>
                <a:latin typeface="Tahoma" pitchFamily="34" charset="0"/>
              </a:defRPr>
            </a:lvl6pPr>
            <a:lvl7pPr marL="2971800" indent="-228600" defTabSz="930275" eaLnBrk="0" fontAlgn="base" hangingPunct="0">
              <a:spcBef>
                <a:spcPct val="0"/>
              </a:spcBef>
              <a:spcAft>
                <a:spcPct val="0"/>
              </a:spcAft>
              <a:defRPr>
                <a:solidFill>
                  <a:schemeClr val="tx1"/>
                </a:solidFill>
                <a:latin typeface="Tahoma" pitchFamily="34" charset="0"/>
              </a:defRPr>
            </a:lvl7pPr>
            <a:lvl8pPr marL="3429000" indent="-228600" defTabSz="930275" eaLnBrk="0" fontAlgn="base" hangingPunct="0">
              <a:spcBef>
                <a:spcPct val="0"/>
              </a:spcBef>
              <a:spcAft>
                <a:spcPct val="0"/>
              </a:spcAft>
              <a:defRPr>
                <a:solidFill>
                  <a:schemeClr val="tx1"/>
                </a:solidFill>
                <a:latin typeface="Tahoma" pitchFamily="34" charset="0"/>
              </a:defRPr>
            </a:lvl8pPr>
            <a:lvl9pPr marL="3886200" indent="-228600" defTabSz="930275" eaLnBrk="0" fontAlgn="base" hangingPunct="0">
              <a:spcBef>
                <a:spcPct val="0"/>
              </a:spcBef>
              <a:spcAft>
                <a:spcPct val="0"/>
              </a:spcAft>
              <a:defRPr>
                <a:solidFill>
                  <a:schemeClr val="tx1"/>
                </a:solidFill>
                <a:latin typeface="Tahoma" pitchFamily="34" charset="0"/>
              </a:defRPr>
            </a:lvl9pPr>
          </a:lstStyle>
          <a:p>
            <a:pPr eaLnBrk="1" hangingPunct="1"/>
            <a:fld id="{A109FB48-AE72-4D88-B2B6-101502F5990D}" type="slidenum">
              <a:rPr lang="en-US" altLang="ko-KR"/>
              <a:pPr eaLnBrk="1" hangingPunct="1"/>
              <a:t>15</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1435100"/>
          </a:xfrm>
          <a:prstGeom prst="rect">
            <a:avLst/>
          </a:prstGeom>
          <a:solidFill>
            <a:srgbClr val="4D4D4D"/>
          </a:solid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pic>
        <p:nvPicPr>
          <p:cNvPr id="5" name="Picture 11" descr="AspectForBlueBkgr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813" y="168275"/>
            <a:ext cx="40941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119063" y="1820863"/>
            <a:ext cx="781050" cy="2043112"/>
          </a:xfrm>
          <a:prstGeom prst="rect">
            <a:avLst/>
          </a:prstGeom>
          <a:noFill/>
          <a:ln w="9525">
            <a:noFill/>
            <a:miter lim="800000"/>
            <a:headEnd/>
            <a:tailEnd/>
          </a:ln>
          <a:effectLst/>
        </p:spPr>
        <p:txBody>
          <a:bodyPr wrap="none">
            <a:spAutoFit/>
          </a:bodyPr>
          <a:lstStyle/>
          <a:p>
            <a:pPr eaLnBrk="0" hangingPunct="0">
              <a:defRPr/>
            </a:pPr>
            <a:r>
              <a:rPr lang="en-US" sz="12800">
                <a:solidFill>
                  <a:srgbClr val="CC0000"/>
                </a:solidFill>
                <a:latin typeface="Trebuchet MS" pitchFamily="34" charset="0"/>
                <a:cs typeface="+mn-cs"/>
              </a:rPr>
              <a:t>)</a:t>
            </a:r>
          </a:p>
        </p:txBody>
      </p:sp>
      <p:sp>
        <p:nvSpPr>
          <p:cNvPr id="7" name="Rectangle 17" descr="Dark horizontal"/>
          <p:cNvSpPr>
            <a:spLocks noChangeArrowheads="1"/>
          </p:cNvSpPr>
          <p:nvPr/>
        </p:nvSpPr>
        <p:spPr bwMode="auto">
          <a:xfrm>
            <a:off x="7589838" y="-15875"/>
            <a:ext cx="1554162" cy="1435100"/>
          </a:xfrm>
          <a:prstGeom prst="rect">
            <a:avLst/>
          </a:prstGeom>
          <a:pattFill prst="dkHorz">
            <a:fgClr>
              <a:srgbClr val="4D4D4D"/>
            </a:fgClr>
            <a:bgClr>
              <a:srgbClr val="FFFFFF"/>
            </a:bgClr>
          </a:patt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8" name="Rectangle 7"/>
          <p:cNvSpPr>
            <a:spLocks noChangeArrowheads="1"/>
          </p:cNvSpPr>
          <p:nvPr/>
        </p:nvSpPr>
        <p:spPr bwMode="auto">
          <a:xfrm>
            <a:off x="7559675" y="0"/>
            <a:ext cx="1584325" cy="1435100"/>
          </a:xfrm>
          <a:prstGeom prst="rect">
            <a:avLst/>
          </a:prstGeom>
          <a:gradFill rotWithShape="1">
            <a:gsLst>
              <a:gs pos="0">
                <a:srgbClr val="4D4D4D"/>
              </a:gs>
              <a:gs pos="100000">
                <a:srgbClr val="4D4D4D">
                  <a:gamma/>
                  <a:tint val="0"/>
                  <a:invGamma/>
                  <a:alpha val="23000"/>
                </a:srgbClr>
              </a:gs>
            </a:gsLst>
            <a:lin ang="0" scaled="1"/>
          </a:grad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9" name="Rectangle 20"/>
          <p:cNvSpPr>
            <a:spLocks noChangeArrowheads="1"/>
          </p:cNvSpPr>
          <p:nvPr userDrawn="1"/>
        </p:nvSpPr>
        <p:spPr bwMode="auto">
          <a:xfrm>
            <a:off x="0" y="6629400"/>
            <a:ext cx="9144000" cy="228600"/>
          </a:xfrm>
          <a:prstGeom prst="rect">
            <a:avLst/>
          </a:prstGeom>
          <a:noFill/>
          <a:ln w="9525">
            <a:noFill/>
            <a:miter lim="800000"/>
            <a:headEnd/>
            <a:tailEnd/>
          </a:ln>
          <a:effectLst/>
        </p:spPr>
        <p:txBody>
          <a:bodyPr/>
          <a:lstStyle/>
          <a:p>
            <a:pPr algn="ctr">
              <a:defRPr/>
            </a:pPr>
            <a:r>
              <a:rPr lang="en-US" sz="800" dirty="0">
                <a:latin typeface="Tahoma" charset="0"/>
                <a:cs typeface="+mn-cs"/>
              </a:rPr>
              <a:t>Copyright © </a:t>
            </a:r>
            <a:r>
              <a:rPr lang="en-US" sz="800" dirty="0">
                <a:latin typeface="Tahoma" charset="0"/>
                <a:cs typeface="+mn-cs"/>
              </a:rPr>
              <a:t>2008 </a:t>
            </a:r>
            <a:r>
              <a:rPr lang="en-US" sz="800" dirty="0">
                <a:latin typeface="Tahoma" charset="0"/>
                <a:cs typeface="+mn-cs"/>
              </a:rPr>
              <a:t>– Aspect Security – www.aspectsecurity.com</a:t>
            </a:r>
          </a:p>
        </p:txBody>
      </p:sp>
      <p:sp>
        <p:nvSpPr>
          <p:cNvPr id="919554" name="Rectangle 2"/>
          <p:cNvSpPr>
            <a:spLocks noGrp="1" noChangeArrowheads="1"/>
          </p:cNvSpPr>
          <p:nvPr>
            <p:ph type="ctrTitle"/>
          </p:nvPr>
        </p:nvSpPr>
        <p:spPr>
          <a:xfrm>
            <a:off x="790575" y="2324100"/>
            <a:ext cx="7772400" cy="1371600"/>
          </a:xfrm>
        </p:spPr>
        <p:txBody>
          <a:bodyPr anchor="ctr"/>
          <a:lstStyle>
            <a:lvl1pPr>
              <a:defRPr sz="3000"/>
            </a:lvl1pPr>
          </a:lstStyle>
          <a:p>
            <a:r>
              <a:rPr lang="en-US"/>
              <a:t>Click to edit Master title style</a:t>
            </a:r>
          </a:p>
        </p:txBody>
      </p:sp>
      <p:sp>
        <p:nvSpPr>
          <p:cNvPr id="919555" name="Rectangle 3"/>
          <p:cNvSpPr>
            <a:spLocks noGrp="1" noChangeArrowheads="1"/>
          </p:cNvSpPr>
          <p:nvPr>
            <p:ph type="subTitle" idx="1"/>
          </p:nvPr>
        </p:nvSpPr>
        <p:spPr>
          <a:xfrm>
            <a:off x="1171575" y="4248150"/>
            <a:ext cx="7010400" cy="1600200"/>
          </a:xfrm>
        </p:spPr>
        <p:txBody>
          <a:bodyPr anchor="ctr"/>
          <a:lstStyle>
            <a:lvl1pPr marL="0" indent="0" algn="r">
              <a:buFont typeface="Wingdings" pitchFamily="2" charset="2"/>
              <a:buNone/>
              <a:defRPr sz="2200"/>
            </a:lvl1pPr>
          </a:lstStyle>
          <a:p>
            <a:r>
              <a:rPr lang="en-US"/>
              <a:t>Click to edit Master subtitle style</a:t>
            </a:r>
          </a:p>
        </p:txBody>
      </p:sp>
    </p:spTree>
    <p:extLst>
      <p:ext uri="{BB962C8B-B14F-4D97-AF65-F5344CB8AC3E}">
        <p14:creationId xmlns:p14="http://schemas.microsoft.com/office/powerpoint/2010/main" val="42661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bwMode="auto">
          <a:xfrm>
            <a:off x="8413750" y="6430963"/>
            <a:ext cx="382588" cy="366712"/>
          </a:xfrm>
          <a:prstGeom prst="rect">
            <a:avLst/>
          </a:prstGeom>
          <a:noFill/>
          <a:ln w="9525">
            <a:noFill/>
            <a:miter lim="800000"/>
            <a:headEnd/>
            <a:tailEnd/>
          </a:ln>
          <a:effectLst/>
        </p:spPr>
        <p:txBody>
          <a:bodyPr anchor="ctr" anchorCtr="1"/>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fld id="{427233FC-4926-486A-89E0-A3325A143128}" type="slidenum">
              <a:rPr lang="en-US" altLang="ko-KR" sz="900" b="1">
                <a:solidFill>
                  <a:schemeClr val="bg1"/>
                </a:solidFill>
                <a:ea typeface="굴림" charset="-127"/>
              </a:rPr>
              <a:pPr algn="ctr" eaLnBrk="1" hangingPunct="1"/>
              <a:t>‹#›</a:t>
            </a:fld>
            <a:endParaRPr lang="en-US" altLang="ko-KR" sz="900" b="1">
              <a:solidFill>
                <a:schemeClr val="bg1"/>
              </a:solidFill>
              <a:ea typeface="굴림" charset="-127"/>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05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309688"/>
            <a:ext cx="4211637" cy="495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75" y="1309688"/>
            <a:ext cx="4213225" cy="495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D746065D-D50F-4657-AC1C-8058D046E6F3}" type="slidenum">
              <a:rPr lang="en-US" altLang="ko-KR"/>
              <a:pPr/>
              <a:t>‹#›</a:t>
            </a:fld>
            <a:endParaRPr lang="en-US" altLang="ko-KR"/>
          </a:p>
        </p:txBody>
      </p:sp>
    </p:spTree>
    <p:extLst>
      <p:ext uri="{BB962C8B-B14F-4D97-AF65-F5344CB8AC3E}">
        <p14:creationId xmlns:p14="http://schemas.microsoft.com/office/powerpoint/2010/main" val="264763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70AA770C-1B7F-4209-B9B1-EF532888A3F6}" type="slidenum">
              <a:rPr lang="en-US" altLang="ko-KR"/>
              <a:pPr/>
              <a:t>‹#›</a:t>
            </a:fld>
            <a:endParaRPr lang="en-US" altLang="ko-KR"/>
          </a:p>
        </p:txBody>
      </p:sp>
    </p:spTree>
    <p:extLst>
      <p:ext uri="{BB962C8B-B14F-4D97-AF65-F5344CB8AC3E}">
        <p14:creationId xmlns:p14="http://schemas.microsoft.com/office/powerpoint/2010/main" val="836502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18555" name="Rectangle 27"/>
          <p:cNvSpPr>
            <a:spLocks noChangeArrowheads="1"/>
          </p:cNvSpPr>
          <p:nvPr/>
        </p:nvSpPr>
        <p:spPr bwMode="auto">
          <a:xfrm flipV="1">
            <a:off x="0" y="6353175"/>
            <a:ext cx="9144000" cy="511175"/>
          </a:xfrm>
          <a:prstGeom prst="rect">
            <a:avLst/>
          </a:prstGeom>
          <a:solidFill>
            <a:srgbClr val="4D4D4D"/>
          </a:solid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918556" name="Rectangle 28" descr="Dark horizontal"/>
          <p:cNvSpPr>
            <a:spLocks noChangeArrowheads="1"/>
          </p:cNvSpPr>
          <p:nvPr/>
        </p:nvSpPr>
        <p:spPr bwMode="auto">
          <a:xfrm>
            <a:off x="0" y="6353175"/>
            <a:ext cx="904875" cy="503238"/>
          </a:xfrm>
          <a:prstGeom prst="rect">
            <a:avLst/>
          </a:prstGeom>
          <a:pattFill prst="dkHorz">
            <a:fgClr>
              <a:srgbClr val="4D4D4D"/>
            </a:fgClr>
            <a:bgClr>
              <a:srgbClr val="FFFFFF"/>
            </a:bgClr>
          </a:patt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918557" name="Rectangle 29"/>
          <p:cNvSpPr>
            <a:spLocks noChangeArrowheads="1"/>
          </p:cNvSpPr>
          <p:nvPr/>
        </p:nvSpPr>
        <p:spPr bwMode="auto">
          <a:xfrm flipH="1">
            <a:off x="0" y="6353175"/>
            <a:ext cx="904875" cy="503238"/>
          </a:xfrm>
          <a:prstGeom prst="rect">
            <a:avLst/>
          </a:prstGeom>
          <a:gradFill rotWithShape="1">
            <a:gsLst>
              <a:gs pos="0">
                <a:srgbClr val="4D4D4D"/>
              </a:gs>
              <a:gs pos="100000">
                <a:srgbClr val="4D4D4D">
                  <a:gamma/>
                  <a:tint val="0"/>
                  <a:invGamma/>
                  <a:alpha val="23000"/>
                </a:srgbClr>
              </a:gs>
            </a:gsLst>
            <a:lin ang="0" scaled="1"/>
          </a:grad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pic>
        <p:nvPicPr>
          <p:cNvPr id="1029" name="Picture 30" descr="AspectForBlueBkgr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988" y="6389688"/>
            <a:ext cx="19208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8559" name="Rectangle 31"/>
          <p:cNvSpPr>
            <a:spLocks noChangeArrowheads="1"/>
          </p:cNvSpPr>
          <p:nvPr/>
        </p:nvSpPr>
        <p:spPr bwMode="auto">
          <a:xfrm flipV="1">
            <a:off x="1296988" y="6702425"/>
            <a:ext cx="1109662" cy="131763"/>
          </a:xfrm>
          <a:prstGeom prst="rect">
            <a:avLst/>
          </a:prstGeom>
          <a:solidFill>
            <a:srgbClr val="4D4D4D"/>
          </a:solidFill>
          <a:ln w="9525">
            <a:noFill/>
            <a:miter lim="800000"/>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918539" name="Oval 11"/>
          <p:cNvSpPr>
            <a:spLocks noChangeArrowheads="1"/>
          </p:cNvSpPr>
          <p:nvPr/>
        </p:nvSpPr>
        <p:spPr bwMode="auto">
          <a:xfrm>
            <a:off x="8415338" y="6438900"/>
            <a:ext cx="365125" cy="365125"/>
          </a:xfrm>
          <a:prstGeom prst="ellipse">
            <a:avLst/>
          </a:prstGeom>
          <a:solidFill>
            <a:srgbClr val="CC0000"/>
          </a:solidFill>
          <a:ln w="28575">
            <a:solidFill>
              <a:schemeClr val="bg1"/>
            </a:solidFill>
            <a:round/>
            <a:headEnd/>
            <a:tailEnd/>
          </a:ln>
          <a:effec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032" name="Rectangle 2"/>
          <p:cNvSpPr>
            <a:spLocks noGrp="1" noChangeArrowheads="1"/>
          </p:cNvSpPr>
          <p:nvPr>
            <p:ph type="title"/>
          </p:nvPr>
        </p:nvSpPr>
        <p:spPr bwMode="auto">
          <a:xfrm>
            <a:off x="495300" y="153988"/>
            <a:ext cx="8648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ko-KR" smtClean="0"/>
              <a:t>Enter a catchy title here</a:t>
            </a:r>
          </a:p>
        </p:txBody>
      </p:sp>
      <p:sp>
        <p:nvSpPr>
          <p:cNvPr id="1033" name="Rectangle 3"/>
          <p:cNvSpPr>
            <a:spLocks noGrp="1" noChangeArrowheads="1"/>
          </p:cNvSpPr>
          <p:nvPr>
            <p:ph type="body" idx="1"/>
          </p:nvPr>
        </p:nvSpPr>
        <p:spPr bwMode="auto">
          <a:xfrm>
            <a:off x="566738" y="1309688"/>
            <a:ext cx="8577262"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2"/>
            <a:r>
              <a:rPr lang="en-US" altLang="ko-KR" smtClean="0"/>
              <a:t>3</a:t>
            </a:r>
          </a:p>
          <a:p>
            <a:pPr lvl="2"/>
            <a:r>
              <a:rPr lang="en-US" altLang="ko-KR" smtClean="0"/>
              <a:t>3</a:t>
            </a:r>
          </a:p>
          <a:p>
            <a:pPr lvl="1"/>
            <a:r>
              <a:rPr lang="en-US" altLang="ko-KR" smtClean="0"/>
              <a:t>Second level</a:t>
            </a:r>
          </a:p>
          <a:p>
            <a:pPr lvl="1"/>
            <a:r>
              <a:rPr lang="en-US" altLang="ko-KR" smtClean="0"/>
              <a:t>Second level</a:t>
            </a:r>
          </a:p>
          <a:p>
            <a:pPr lvl="1"/>
            <a:r>
              <a:rPr lang="en-US" altLang="ko-KR" smtClean="0"/>
              <a:t>Second level</a:t>
            </a:r>
          </a:p>
          <a:p>
            <a:pPr lvl="2"/>
            <a:r>
              <a:rPr lang="en-US" altLang="ko-KR" smtClean="0"/>
              <a:t>3</a:t>
            </a:r>
          </a:p>
          <a:p>
            <a:pPr lvl="2"/>
            <a:r>
              <a:rPr lang="en-US" altLang="ko-KR" smtClean="0"/>
              <a:t>3</a:t>
            </a:r>
          </a:p>
          <a:p>
            <a:pPr lvl="2"/>
            <a:r>
              <a:rPr lang="en-US" altLang="ko-KR" smtClean="0"/>
              <a:t>3</a:t>
            </a:r>
          </a:p>
        </p:txBody>
      </p:sp>
      <p:sp>
        <p:nvSpPr>
          <p:cNvPr id="918543" name="Rectangle 15"/>
          <p:cNvSpPr>
            <a:spLocks noChangeArrowheads="1"/>
          </p:cNvSpPr>
          <p:nvPr/>
        </p:nvSpPr>
        <p:spPr bwMode="auto">
          <a:xfrm>
            <a:off x="7938" y="-182563"/>
            <a:ext cx="520700" cy="1189038"/>
          </a:xfrm>
          <a:prstGeom prst="rect">
            <a:avLst/>
          </a:prstGeom>
          <a:noFill/>
          <a:ln w="9525">
            <a:noFill/>
            <a:miter lim="800000"/>
            <a:headEnd/>
            <a:tailEnd/>
          </a:ln>
          <a:effectLst/>
        </p:spPr>
        <p:txBody>
          <a:bodyPr wrap="none">
            <a:spAutoFit/>
          </a:bodyPr>
          <a:lstStyle/>
          <a:p>
            <a:pPr eaLnBrk="0" hangingPunct="0">
              <a:defRPr/>
            </a:pPr>
            <a:r>
              <a:rPr lang="en-US" sz="7200">
                <a:solidFill>
                  <a:srgbClr val="CC0000"/>
                </a:solidFill>
                <a:latin typeface="Trebuchet MS" pitchFamily="34" charset="0"/>
                <a:cs typeface="+mn-cs"/>
              </a:rPr>
              <a:t>)</a:t>
            </a:r>
          </a:p>
        </p:txBody>
      </p:sp>
      <p:sp>
        <p:nvSpPr>
          <p:cNvPr id="918554" name="Rectangle 26"/>
          <p:cNvSpPr>
            <a:spLocks noChangeArrowheads="1"/>
          </p:cNvSpPr>
          <p:nvPr/>
        </p:nvSpPr>
        <p:spPr bwMode="auto">
          <a:xfrm>
            <a:off x="0" y="6629400"/>
            <a:ext cx="9144000" cy="228600"/>
          </a:xfrm>
          <a:prstGeom prst="rect">
            <a:avLst/>
          </a:prstGeom>
          <a:noFill/>
          <a:ln w="9525">
            <a:noFill/>
            <a:miter lim="800000"/>
            <a:headEnd/>
            <a:tailEnd/>
          </a:ln>
          <a:effectLst/>
        </p:spPr>
        <p:txBody>
          <a:bodyPr/>
          <a:lstStyle/>
          <a:p>
            <a:pPr algn="ctr">
              <a:defRPr/>
            </a:pPr>
            <a:r>
              <a:rPr lang="en-US" sz="800" dirty="0">
                <a:solidFill>
                  <a:schemeClr val="bg1"/>
                </a:solidFill>
                <a:latin typeface="Tahoma" charset="0"/>
                <a:cs typeface="+mn-cs"/>
              </a:rPr>
              <a:t>Copyright © </a:t>
            </a:r>
            <a:r>
              <a:rPr lang="en-US" sz="800" dirty="0">
                <a:solidFill>
                  <a:schemeClr val="bg1"/>
                </a:solidFill>
                <a:latin typeface="Tahoma" charset="0"/>
                <a:cs typeface="+mn-cs"/>
              </a:rPr>
              <a:t>2008 </a:t>
            </a:r>
            <a:r>
              <a:rPr lang="en-US" sz="800" dirty="0">
                <a:solidFill>
                  <a:schemeClr val="bg1"/>
                </a:solidFill>
                <a:latin typeface="Tahoma" charset="0"/>
                <a:cs typeface="+mn-cs"/>
              </a:rPr>
              <a:t>– Aspect Security – www.aspectsecurity.com</a:t>
            </a:r>
          </a:p>
        </p:txBody>
      </p:sp>
      <p:sp>
        <p:nvSpPr>
          <p:cNvPr id="918536" name="Rectangle 8"/>
          <p:cNvSpPr>
            <a:spLocks noGrp="1" noChangeArrowheads="1"/>
          </p:cNvSpPr>
          <p:nvPr>
            <p:ph type="sldNum" sz="quarter" idx="4"/>
          </p:nvPr>
        </p:nvSpPr>
        <p:spPr bwMode="auto">
          <a:xfrm>
            <a:off x="8413750" y="6443663"/>
            <a:ext cx="382588" cy="36671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a:defRPr sz="900" b="1">
                <a:solidFill>
                  <a:schemeClr val="bg1"/>
                </a:solidFill>
                <a:ea typeface="굴림" charset="-127"/>
              </a:defRPr>
            </a:lvl1pPr>
          </a:lstStyle>
          <a:p>
            <a:fld id="{D4D854BC-698A-44E6-BB94-3799D5E1848A}"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5" r:id="rId3"/>
    <p:sldLayoutId id="2147483666"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charset="0"/>
        </a:defRPr>
      </a:lvl2pPr>
      <a:lvl3pPr algn="l" rtl="0" eaLnBrk="0" fontAlgn="base" hangingPunct="0">
        <a:spcBef>
          <a:spcPct val="0"/>
        </a:spcBef>
        <a:spcAft>
          <a:spcPct val="0"/>
        </a:spcAft>
        <a:defRPr sz="2800" b="1">
          <a:solidFill>
            <a:schemeClr val="tx2"/>
          </a:solidFill>
          <a:latin typeface="Tahoma" charset="0"/>
        </a:defRPr>
      </a:lvl3pPr>
      <a:lvl4pPr algn="l" rtl="0" eaLnBrk="0" fontAlgn="base" hangingPunct="0">
        <a:spcBef>
          <a:spcPct val="0"/>
        </a:spcBef>
        <a:spcAft>
          <a:spcPct val="0"/>
        </a:spcAft>
        <a:defRPr sz="2800" b="1">
          <a:solidFill>
            <a:schemeClr val="tx2"/>
          </a:solidFill>
          <a:latin typeface="Tahoma" charset="0"/>
        </a:defRPr>
      </a:lvl4pPr>
      <a:lvl5pPr algn="l" rtl="0" eaLnBrk="0" fontAlgn="base" hangingPunct="0">
        <a:spcBef>
          <a:spcPct val="0"/>
        </a:spcBef>
        <a:spcAft>
          <a:spcPct val="0"/>
        </a:spcAft>
        <a:defRPr sz="2800" b="1">
          <a:solidFill>
            <a:schemeClr val="tx2"/>
          </a:solidFill>
          <a:latin typeface="Tahoma" charset="0"/>
        </a:defRPr>
      </a:lvl5pPr>
      <a:lvl6pPr marL="457200" algn="l" rtl="0" fontAlgn="base">
        <a:spcBef>
          <a:spcPct val="0"/>
        </a:spcBef>
        <a:spcAft>
          <a:spcPct val="0"/>
        </a:spcAft>
        <a:defRPr sz="2800" b="1">
          <a:solidFill>
            <a:schemeClr val="tx2"/>
          </a:solidFill>
          <a:latin typeface="Tahoma" charset="0"/>
        </a:defRPr>
      </a:lvl6pPr>
      <a:lvl7pPr marL="914400" algn="l" rtl="0" fontAlgn="base">
        <a:spcBef>
          <a:spcPct val="0"/>
        </a:spcBef>
        <a:spcAft>
          <a:spcPct val="0"/>
        </a:spcAft>
        <a:defRPr sz="2800" b="1">
          <a:solidFill>
            <a:schemeClr val="tx2"/>
          </a:solidFill>
          <a:latin typeface="Tahoma" charset="0"/>
        </a:defRPr>
      </a:lvl7pPr>
      <a:lvl8pPr marL="1371600" algn="l" rtl="0" fontAlgn="base">
        <a:spcBef>
          <a:spcPct val="0"/>
        </a:spcBef>
        <a:spcAft>
          <a:spcPct val="0"/>
        </a:spcAft>
        <a:defRPr sz="2800" b="1">
          <a:solidFill>
            <a:schemeClr val="tx2"/>
          </a:solidFill>
          <a:latin typeface="Tahoma" charset="0"/>
        </a:defRPr>
      </a:lvl8pPr>
      <a:lvl9pPr marL="1828800" algn="l" rtl="0" fontAlgn="base">
        <a:spcBef>
          <a:spcPct val="0"/>
        </a:spcBef>
        <a:spcAft>
          <a:spcPct val="0"/>
        </a:spcAft>
        <a:defRPr sz="2800" b="1">
          <a:solidFill>
            <a:schemeClr val="tx2"/>
          </a:solidFill>
          <a:latin typeface="Tahoma" charset="0"/>
        </a:defRPr>
      </a:lvl9pPr>
    </p:titleStyle>
    <p:bodyStyle>
      <a:lvl1pPr marL="284163" indent="-284163" algn="l" rtl="0" eaLnBrk="0" fontAlgn="base" hangingPunct="0">
        <a:spcBef>
          <a:spcPct val="20000"/>
        </a:spcBef>
        <a:spcAft>
          <a:spcPct val="0"/>
        </a:spcAft>
        <a:buClr>
          <a:schemeClr val="accent2"/>
        </a:buClr>
        <a:buFont typeface="Wingdings" pitchFamily="2" charset="2"/>
        <a:buChar char="l"/>
        <a:defRPr sz="2400" b="1">
          <a:solidFill>
            <a:schemeClr val="tx1"/>
          </a:solidFill>
          <a:latin typeface="+mn-lt"/>
          <a:ea typeface="+mn-ea"/>
          <a:cs typeface="+mn-cs"/>
        </a:defRPr>
      </a:lvl1pPr>
      <a:lvl2pPr marL="568325" indent="-168275" algn="l" rtl="0" eaLnBrk="0" fontAlgn="base" hangingPunct="0">
        <a:spcBef>
          <a:spcPct val="40000"/>
        </a:spcBef>
        <a:spcAft>
          <a:spcPct val="0"/>
        </a:spcAft>
        <a:buClr>
          <a:schemeClr val="accent2"/>
        </a:buClr>
        <a:buFont typeface="Trebuchet MS" pitchFamily="34" charset="0"/>
        <a:buChar char=")"/>
        <a:defRPr sz="2000" b="1">
          <a:solidFill>
            <a:schemeClr val="tx1"/>
          </a:solidFill>
          <a:latin typeface="+mn-lt"/>
        </a:defRPr>
      </a:lvl2pPr>
      <a:lvl3pPr marL="1082675" indent="-168275" algn="l" rtl="0" eaLnBrk="0" fontAlgn="base" hangingPunct="0">
        <a:lnSpc>
          <a:spcPct val="95000"/>
        </a:lnSpc>
        <a:spcBef>
          <a:spcPct val="0"/>
        </a:spcBef>
        <a:spcAft>
          <a:spcPct val="0"/>
        </a:spcAft>
        <a:buClr>
          <a:schemeClr val="accent2"/>
        </a:buClr>
        <a:buFont typeface="Wingdings" pitchFamily="2" charset="2"/>
        <a:buChar char=""/>
        <a:defRPr>
          <a:solidFill>
            <a:schemeClr val="tx1"/>
          </a:solidFill>
          <a:latin typeface="+mn-lt"/>
        </a:defRPr>
      </a:lvl3pPr>
      <a:lvl4pPr marL="1944688" indent="-16986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459038" indent="-168275"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916238" indent="-168275"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373438" indent="-168275"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830638" indent="-168275"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4287838" indent="-168275"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pp/?file=7d3J9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app/?id=918237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pmd.sourceforge.net/"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bookshop.gfu.net/AxCMSTemplates_GFU/pics/products/0596007434.jpg&amp;imgrefurl=http://schulungen.gfu.net/junit-schulung.html&amp;h=500&amp;w=291&amp;sz=30&amp;hl=en&amp;start=18&amp;sig2=KAdB0KGiI4Lw6LYsNEFYJQ&amp;um=1&amp;tbnid=rB-fGcYmfT2JHM:&amp;tbnh=130&amp;tbnw=76&amp;ei=divfRrHDAYqaiQGS8-y9Ag&amp;prev=/images?q=junit&amp;svnum=10&amp;um=1&amp;hl=en&amp;sa=N" TargetMode="External"/><Relationship Id="rId5" Type="http://schemas.openxmlformats.org/officeDocument/2006/relationships/image" Target="../media/image5.png"/><Relationship Id="rId4" Type="http://schemas.openxmlformats.org/officeDocument/2006/relationships/hyperlink" Target="http://findbugs.sourceforge.net/index.html" TargetMode="Externa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code.google.com/p/owasp-esapi-jav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p:txBody>
          <a:bodyPr/>
          <a:lstStyle/>
          <a:p>
            <a:pPr eaLnBrk="1" hangingPunct="1"/>
            <a:r>
              <a:rPr lang="en-US" altLang="ko-KR" smtClean="0">
                <a:ea typeface="굴림" charset="-127"/>
              </a:rPr>
              <a:t>Establishing an Enterprise Security API</a:t>
            </a:r>
            <a:br>
              <a:rPr lang="en-US" altLang="ko-KR" smtClean="0">
                <a:ea typeface="굴림" charset="-127"/>
              </a:rPr>
            </a:br>
            <a:r>
              <a:rPr lang="en-US" altLang="ko-KR" smtClean="0">
                <a:ea typeface="굴림" charset="-127"/>
              </a:rPr>
              <a:t>to Reduce Application Security Costs</a:t>
            </a:r>
          </a:p>
        </p:txBody>
      </p:sp>
      <p:sp>
        <p:nvSpPr>
          <p:cNvPr id="994311" name="Rectangle 7"/>
          <p:cNvSpPr>
            <a:spLocks noGrp="1" noChangeArrowheads="1"/>
          </p:cNvSpPr>
          <p:nvPr>
            <p:ph type="subTitle" idx="1"/>
          </p:nvPr>
        </p:nvSpPr>
        <p:spPr>
          <a:xfrm>
            <a:off x="1438275" y="4364038"/>
            <a:ext cx="7010400" cy="1484312"/>
          </a:xfrm>
        </p:spPr>
        <p:txBody>
          <a:bodyPr/>
          <a:lstStyle/>
          <a:p>
            <a:pPr eaLnBrk="1" hangingPunct="1">
              <a:spcBef>
                <a:spcPts val="0"/>
              </a:spcBef>
              <a:defRPr/>
            </a:pPr>
            <a:r>
              <a:rPr lang="en-US" sz="2000" dirty="0">
                <a:solidFill>
                  <a:schemeClr val="tx2"/>
                </a:solidFill>
                <a:latin typeface="+mj-lt"/>
                <a:ea typeface="+mj-ea"/>
                <a:cs typeface="+mj-cs"/>
              </a:rPr>
              <a:t>Jeff </a:t>
            </a:r>
            <a:r>
              <a:rPr lang="en-US" sz="2000" dirty="0" smtClean="0">
                <a:solidFill>
                  <a:schemeClr val="tx2"/>
                </a:solidFill>
                <a:latin typeface="+mj-lt"/>
                <a:ea typeface="+mj-ea"/>
                <a:cs typeface="+mj-cs"/>
              </a:rPr>
              <a:t>Williams</a:t>
            </a:r>
          </a:p>
          <a:p>
            <a:pPr eaLnBrk="1" hangingPunct="1">
              <a:spcBef>
                <a:spcPts val="0"/>
              </a:spcBef>
              <a:defRPr/>
            </a:pPr>
            <a:r>
              <a:rPr lang="en-US" sz="2000" dirty="0" smtClean="0">
                <a:solidFill>
                  <a:schemeClr val="tx2"/>
                </a:solidFill>
                <a:latin typeface="+mj-lt"/>
                <a:ea typeface="+mj-ea"/>
                <a:cs typeface="+mj-cs"/>
              </a:rPr>
              <a:t>Aspect CEO </a:t>
            </a:r>
            <a:r>
              <a:rPr lang="en-US" sz="2000" dirty="0">
                <a:solidFill>
                  <a:schemeClr val="tx2"/>
                </a:solidFill>
                <a:latin typeface="+mj-lt"/>
                <a:ea typeface="+mj-ea"/>
                <a:cs typeface="+mj-cs"/>
              </a:rPr>
              <a:t>and </a:t>
            </a:r>
            <a:r>
              <a:rPr lang="en-US" sz="2000" dirty="0" smtClean="0">
                <a:solidFill>
                  <a:schemeClr val="tx2"/>
                </a:solidFill>
                <a:latin typeface="+mj-lt"/>
                <a:ea typeface="+mj-ea"/>
                <a:cs typeface="+mj-cs"/>
              </a:rPr>
              <a:t>Founder</a:t>
            </a:r>
          </a:p>
          <a:p>
            <a:pPr eaLnBrk="1" hangingPunct="1">
              <a:spcBef>
                <a:spcPts val="0"/>
              </a:spcBef>
              <a:defRPr/>
            </a:pPr>
            <a:r>
              <a:rPr lang="en-US" sz="2000" dirty="0" smtClean="0">
                <a:solidFill>
                  <a:schemeClr val="tx2"/>
                </a:solidFill>
                <a:latin typeface="+mj-lt"/>
                <a:ea typeface="+mj-ea"/>
                <a:cs typeface="+mj-cs"/>
              </a:rPr>
              <a:t>Volunteer Chair of OWASP</a:t>
            </a:r>
          </a:p>
          <a:p>
            <a:pPr eaLnBrk="1" hangingPunct="1">
              <a:spcBef>
                <a:spcPts val="0"/>
              </a:spcBef>
              <a:defRPr/>
            </a:pPr>
            <a:r>
              <a:rPr lang="en-US" sz="2000" u="sng" dirty="0" smtClean="0">
                <a:solidFill>
                  <a:schemeClr val="tx2"/>
                </a:solidFill>
                <a:latin typeface="+mj-lt"/>
                <a:ea typeface="+mj-ea"/>
                <a:cs typeface="+mj-cs"/>
              </a:rPr>
              <a:t>jeff.williams@aspectsecurity.com</a:t>
            </a:r>
            <a:r>
              <a:rPr lang="en-US" sz="2000" dirty="0" smtClean="0">
                <a:solidFill>
                  <a:schemeClr val="tx2"/>
                </a:solidFill>
                <a:latin typeface="+mj-lt"/>
                <a:ea typeface="+mj-ea"/>
                <a:cs typeface="+mj-cs"/>
              </a:rPr>
              <a:t> </a:t>
            </a:r>
            <a:endParaRPr lang="en-US" sz="2000" dirty="0">
              <a:solidFill>
                <a:schemeClr val="tx2"/>
              </a:solidFill>
              <a:latin typeface="+mj-lt"/>
              <a:ea typeface="+mj-ea"/>
              <a:cs typeface="+mj-cs"/>
            </a:endParaRPr>
          </a:p>
          <a:p>
            <a:pPr eaLnBrk="1" hangingPunct="1">
              <a:spcBef>
                <a:spcPts val="0"/>
              </a:spcBef>
              <a:defRPr/>
            </a:pPr>
            <a:r>
              <a:rPr lang="en-US" sz="2000" dirty="0" smtClean="0">
                <a:solidFill>
                  <a:schemeClr val="tx2"/>
                </a:solidFill>
                <a:latin typeface="+mj-lt"/>
                <a:ea typeface="+mj-ea"/>
                <a:cs typeface="+mj-cs"/>
              </a:rPr>
              <a:t>410-707-1487</a:t>
            </a:r>
            <a:endParaRPr lang="en-US" sz="2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0"/>
          <p:cNvSpPr>
            <a:spLocks noGrp="1"/>
          </p:cNvSpPr>
          <p:nvPr>
            <p:ph type="title"/>
          </p:nvPr>
        </p:nvSpPr>
        <p:spPr/>
        <p:txBody>
          <a:bodyPr/>
          <a:lstStyle/>
          <a:p>
            <a:pPr eaLnBrk="1" hangingPunct="1"/>
            <a:r>
              <a:rPr lang="en-US" altLang="ko-KR" smtClean="0">
                <a:ea typeface="굴림" charset="-127"/>
              </a:rPr>
              <a:t>Handling Validation, and Encoding</a:t>
            </a:r>
          </a:p>
        </p:txBody>
      </p:sp>
      <p:sp>
        <p:nvSpPr>
          <p:cNvPr id="42" name="Rounded Rectangle 41"/>
          <p:cNvSpPr/>
          <p:nvPr/>
        </p:nvSpPr>
        <p:spPr>
          <a:xfrm>
            <a:off x="7056875" y="1038982"/>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Backend</a:t>
            </a:r>
            <a:endParaRPr lang="en-US" sz="1400" b="1" kern="0" dirty="0">
              <a:solidFill>
                <a:srgbClr val="FFFFFF"/>
              </a:solidFill>
              <a:latin typeface="Tahoma"/>
              <a:cs typeface="+mn-cs"/>
            </a:endParaRPr>
          </a:p>
        </p:txBody>
      </p:sp>
      <p:grpSp>
        <p:nvGrpSpPr>
          <p:cNvPr id="2" name="Group 42"/>
          <p:cNvGrpSpPr/>
          <p:nvPr/>
        </p:nvGrpSpPr>
        <p:grpSpPr>
          <a:xfrm>
            <a:off x="2627719" y="1038982"/>
            <a:ext cx="1357322" cy="1785950"/>
            <a:chOff x="2066" y="433514"/>
            <a:chExt cx="8135406" cy="813483"/>
          </a:xfrm>
          <a:scene3d>
            <a:camera prst="orthographicFront"/>
            <a:lightRig rig="chilly" dir="t"/>
          </a:scene3d>
        </p:grpSpPr>
        <p:sp>
          <p:nvSpPr>
            <p:cNvPr id="45" name="Rounded Rectangle 44"/>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6"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3" name="Group 46"/>
          <p:cNvGrpSpPr/>
          <p:nvPr/>
        </p:nvGrpSpPr>
        <p:grpSpPr>
          <a:xfrm>
            <a:off x="3985041" y="1038982"/>
            <a:ext cx="1357322" cy="1785950"/>
            <a:chOff x="2066" y="433514"/>
            <a:chExt cx="8135406" cy="813483"/>
          </a:xfrm>
          <a:scene3d>
            <a:camera prst="orthographicFront"/>
            <a:lightRig rig="chilly" dir="t"/>
          </a:scene3d>
        </p:grpSpPr>
        <p:sp>
          <p:nvSpPr>
            <p:cNvPr id="48" name="Rounded Rectangle 4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9"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50" name="Rounded Rectangle 49"/>
          <p:cNvSpPr/>
          <p:nvPr/>
        </p:nvSpPr>
        <p:spPr>
          <a:xfrm>
            <a:off x="913207" y="1038982"/>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4" name="Group 22"/>
          <p:cNvGrpSpPr/>
          <p:nvPr/>
        </p:nvGrpSpPr>
        <p:grpSpPr>
          <a:xfrm>
            <a:off x="5342363" y="1038982"/>
            <a:ext cx="1357322" cy="1785950"/>
            <a:chOff x="2066" y="433514"/>
            <a:chExt cx="8135406" cy="813483"/>
          </a:xfrm>
          <a:scene3d>
            <a:camera prst="orthographicFront"/>
            <a:lightRig rig="chilly" dir="t"/>
          </a:scene3d>
        </p:grpSpPr>
        <p:sp>
          <p:nvSpPr>
            <p:cNvPr id="52" name="Rounded Rectangle 51"/>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53"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grpSp>
        <p:nvGrpSpPr>
          <p:cNvPr id="5" name="Group 24"/>
          <p:cNvGrpSpPr/>
          <p:nvPr/>
        </p:nvGrpSpPr>
        <p:grpSpPr>
          <a:xfrm>
            <a:off x="2963621" y="3210927"/>
            <a:ext cx="1589718" cy="1071570"/>
            <a:chOff x="2066" y="557359"/>
            <a:chExt cx="8135406" cy="817182"/>
          </a:xfrm>
          <a:scene3d>
            <a:camera prst="orthographicFront"/>
            <a:lightRig rig="chilly" dir="t"/>
          </a:scene3d>
        </p:grpSpPr>
        <p:sp>
          <p:nvSpPr>
            <p:cNvPr id="55" name="Rounded Rectangle 54"/>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56"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err="1">
                  <a:solidFill>
                    <a:srgbClr val="FFFFFF"/>
                  </a:solidFill>
                  <a:latin typeface="Tahoma"/>
                  <a:cs typeface="+mn-cs"/>
                </a:rPr>
                <a:t>Validator</a:t>
              </a:r>
              <a:endParaRPr lang="en-US" sz="1400" b="1" dirty="0">
                <a:solidFill>
                  <a:srgbClr val="FFFFFF"/>
                </a:solidFill>
                <a:latin typeface="Tahoma"/>
                <a:cs typeface="+mn-cs"/>
              </a:endParaRPr>
            </a:p>
          </p:txBody>
        </p:sp>
      </p:grpSp>
      <p:cxnSp>
        <p:nvCxnSpPr>
          <p:cNvPr id="67" name="Straight Arrow Connector 66"/>
          <p:cNvCxnSpPr/>
          <p:nvPr/>
        </p:nvCxnSpPr>
        <p:spPr bwMode="auto">
          <a:xfrm>
            <a:off x="1892300" y="1657350"/>
            <a:ext cx="1052513"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68" name="Straight Arrow Connector 67"/>
          <p:cNvCxnSpPr/>
          <p:nvPr/>
        </p:nvCxnSpPr>
        <p:spPr bwMode="auto">
          <a:xfrm>
            <a:off x="1892300" y="2157413"/>
            <a:ext cx="1000125"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bwMode="auto">
          <a:xfrm>
            <a:off x="6381750" y="1657350"/>
            <a:ext cx="1050925"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p:nvPr/>
        </p:nvCxnSpPr>
        <p:spPr bwMode="auto">
          <a:xfrm>
            <a:off x="6381750" y="2157413"/>
            <a:ext cx="1000125"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grpSp>
        <p:nvGrpSpPr>
          <p:cNvPr id="6" name="Group 24"/>
          <p:cNvGrpSpPr/>
          <p:nvPr/>
        </p:nvGrpSpPr>
        <p:grpSpPr>
          <a:xfrm>
            <a:off x="4683564" y="3214037"/>
            <a:ext cx="1589718" cy="1071570"/>
            <a:chOff x="2066" y="557359"/>
            <a:chExt cx="8135406" cy="817182"/>
          </a:xfrm>
          <a:scene3d>
            <a:camera prst="orthographicFront"/>
            <a:lightRig rig="chilly" dir="t"/>
          </a:scene3d>
        </p:grpSpPr>
        <p:sp>
          <p:nvSpPr>
            <p:cNvPr id="33" name="Rounded Rectangle 32"/>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34"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Encoder</a:t>
              </a:r>
              <a:endParaRPr lang="en-US" sz="1400" b="1" dirty="0">
                <a:solidFill>
                  <a:srgbClr val="FFFFFF"/>
                </a:solidFill>
                <a:latin typeface="Tahoma"/>
                <a:cs typeface="+mn-cs"/>
              </a:endParaRPr>
            </a:p>
          </p:txBody>
        </p:sp>
      </p:grpSp>
      <p:grpSp>
        <p:nvGrpSpPr>
          <p:cNvPr id="7" name="Group 81"/>
          <p:cNvGrpSpPr>
            <a:grpSpLocks/>
          </p:cNvGrpSpPr>
          <p:nvPr/>
        </p:nvGrpSpPr>
        <p:grpSpPr bwMode="auto">
          <a:xfrm>
            <a:off x="6307138" y="2943225"/>
            <a:ext cx="2698750" cy="3346450"/>
            <a:chOff x="6307698" y="2943668"/>
            <a:chExt cx="2697663" cy="3346068"/>
          </a:xfrm>
        </p:grpSpPr>
        <p:sp>
          <p:nvSpPr>
            <p:cNvPr id="13349" name="Rectangle 34"/>
            <p:cNvSpPr>
              <a:spLocks noChangeArrowheads="1"/>
            </p:cNvSpPr>
            <p:nvPr/>
          </p:nvSpPr>
          <p:spPr bwMode="auto">
            <a:xfrm>
              <a:off x="7357666" y="3539016"/>
              <a:ext cx="1647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encodeForURL</a:t>
              </a:r>
            </a:p>
          </p:txBody>
        </p:sp>
        <p:sp>
          <p:nvSpPr>
            <p:cNvPr id="13350" name="Rectangle 35"/>
            <p:cNvSpPr>
              <a:spLocks noChangeArrowheads="1"/>
            </p:cNvSpPr>
            <p:nvPr/>
          </p:nvSpPr>
          <p:spPr bwMode="auto">
            <a:xfrm>
              <a:off x="6741280" y="2943668"/>
              <a:ext cx="226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encodeForJavaScript</a:t>
              </a:r>
            </a:p>
          </p:txBody>
        </p:sp>
        <p:sp>
          <p:nvSpPr>
            <p:cNvPr id="13351" name="Rectangle 28"/>
            <p:cNvSpPr>
              <a:spLocks noChangeArrowheads="1"/>
            </p:cNvSpPr>
            <p:nvPr/>
          </p:nvSpPr>
          <p:spPr bwMode="auto">
            <a:xfrm>
              <a:off x="6916391" y="3241342"/>
              <a:ext cx="2088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encodeForVBScript</a:t>
              </a:r>
            </a:p>
          </p:txBody>
        </p:sp>
        <p:sp>
          <p:nvSpPr>
            <p:cNvPr id="13352" name="Rectangle 29"/>
            <p:cNvSpPr>
              <a:spLocks noChangeArrowheads="1"/>
            </p:cNvSpPr>
            <p:nvPr/>
          </p:nvSpPr>
          <p:spPr bwMode="auto">
            <a:xfrm>
              <a:off x="7455450" y="4729712"/>
              <a:ext cx="1549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encodeForDN</a:t>
              </a:r>
            </a:p>
          </p:txBody>
        </p:sp>
        <p:sp>
          <p:nvSpPr>
            <p:cNvPr id="13353" name="Rectangle 30"/>
            <p:cNvSpPr>
              <a:spLocks noChangeArrowheads="1"/>
            </p:cNvSpPr>
            <p:nvPr/>
          </p:nvSpPr>
          <p:spPr bwMode="auto">
            <a:xfrm>
              <a:off x="7182939" y="3836690"/>
              <a:ext cx="1822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encodeForHTML</a:t>
              </a:r>
            </a:p>
          </p:txBody>
        </p:sp>
        <p:sp>
          <p:nvSpPr>
            <p:cNvPr id="13354" name="Rectangle 31"/>
            <p:cNvSpPr>
              <a:spLocks noChangeArrowheads="1"/>
            </p:cNvSpPr>
            <p:nvPr/>
          </p:nvSpPr>
          <p:spPr bwMode="auto">
            <a:xfrm>
              <a:off x="6307698" y="4134364"/>
              <a:ext cx="2697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encodeForHTMLAttribute</a:t>
              </a:r>
            </a:p>
          </p:txBody>
        </p:sp>
        <p:sp>
          <p:nvSpPr>
            <p:cNvPr id="13355" name="Rectangle 39"/>
            <p:cNvSpPr>
              <a:spLocks noChangeArrowheads="1"/>
            </p:cNvSpPr>
            <p:nvPr/>
          </p:nvSpPr>
          <p:spPr bwMode="auto">
            <a:xfrm>
              <a:off x="7229426" y="4432038"/>
              <a:ext cx="1775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encodeForLDAP</a:t>
              </a:r>
            </a:p>
          </p:txBody>
        </p:sp>
        <p:sp>
          <p:nvSpPr>
            <p:cNvPr id="13356" name="Rectangle 40"/>
            <p:cNvSpPr>
              <a:spLocks noChangeArrowheads="1"/>
            </p:cNvSpPr>
            <p:nvPr/>
          </p:nvSpPr>
          <p:spPr bwMode="auto">
            <a:xfrm>
              <a:off x="7359269" y="5027386"/>
              <a:ext cx="1646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encodeForSQL</a:t>
              </a:r>
            </a:p>
          </p:txBody>
        </p:sp>
        <p:sp>
          <p:nvSpPr>
            <p:cNvPr id="13357" name="Rectangle 42"/>
            <p:cNvSpPr>
              <a:spLocks noChangeArrowheads="1"/>
            </p:cNvSpPr>
            <p:nvPr/>
          </p:nvSpPr>
          <p:spPr bwMode="auto">
            <a:xfrm>
              <a:off x="7338430" y="5325060"/>
              <a:ext cx="16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encodeForXML</a:t>
              </a:r>
            </a:p>
          </p:txBody>
        </p:sp>
        <p:sp>
          <p:nvSpPr>
            <p:cNvPr id="13358" name="Rectangle 43"/>
            <p:cNvSpPr>
              <a:spLocks noChangeArrowheads="1"/>
            </p:cNvSpPr>
            <p:nvPr/>
          </p:nvSpPr>
          <p:spPr bwMode="auto">
            <a:xfrm>
              <a:off x="6463190" y="5622734"/>
              <a:ext cx="2542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encodeForXMLAttribute</a:t>
              </a:r>
            </a:p>
          </p:txBody>
        </p:sp>
        <p:sp>
          <p:nvSpPr>
            <p:cNvPr id="13359" name="Rectangle 46"/>
            <p:cNvSpPr>
              <a:spLocks noChangeArrowheads="1"/>
            </p:cNvSpPr>
            <p:nvPr/>
          </p:nvSpPr>
          <p:spPr bwMode="auto">
            <a:xfrm>
              <a:off x="7183452" y="5920404"/>
              <a:ext cx="1821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ko-KR">
                  <a:ea typeface="굴림" charset="-127"/>
                </a:rPr>
                <a:t>encodeForXPath</a:t>
              </a:r>
            </a:p>
          </p:txBody>
        </p:sp>
      </p:grpSp>
      <p:grpSp>
        <p:nvGrpSpPr>
          <p:cNvPr id="8" name="Group 79"/>
          <p:cNvGrpSpPr>
            <a:grpSpLocks/>
          </p:cNvGrpSpPr>
          <p:nvPr/>
        </p:nvGrpSpPr>
        <p:grpSpPr bwMode="auto">
          <a:xfrm>
            <a:off x="153988" y="2965450"/>
            <a:ext cx="2646362" cy="3327400"/>
            <a:chOff x="154385" y="2966211"/>
            <a:chExt cx="2646622" cy="3326915"/>
          </a:xfrm>
        </p:grpSpPr>
        <p:sp>
          <p:nvSpPr>
            <p:cNvPr id="13338" name="Rectangle 50"/>
            <p:cNvSpPr>
              <a:spLocks noChangeArrowheads="1"/>
            </p:cNvSpPr>
            <p:nvPr/>
          </p:nvSpPr>
          <p:spPr bwMode="auto">
            <a:xfrm>
              <a:off x="154385" y="3557727"/>
              <a:ext cx="21924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isValidDirectoryPath</a:t>
              </a:r>
            </a:p>
          </p:txBody>
        </p:sp>
        <p:sp>
          <p:nvSpPr>
            <p:cNvPr id="13339" name="Rectangle 53"/>
            <p:cNvSpPr>
              <a:spLocks noChangeArrowheads="1"/>
            </p:cNvSpPr>
            <p:nvPr/>
          </p:nvSpPr>
          <p:spPr bwMode="auto">
            <a:xfrm>
              <a:off x="154385" y="2966211"/>
              <a:ext cx="1894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isValidCreditCard</a:t>
              </a:r>
            </a:p>
          </p:txBody>
        </p:sp>
        <p:sp>
          <p:nvSpPr>
            <p:cNvPr id="13340" name="Rectangle 56"/>
            <p:cNvSpPr>
              <a:spLocks noChangeArrowheads="1"/>
            </p:cNvSpPr>
            <p:nvPr/>
          </p:nvSpPr>
          <p:spPr bwMode="auto">
            <a:xfrm>
              <a:off x="154385" y="3261969"/>
              <a:ext cx="2646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isValidDataFromBrowser</a:t>
              </a:r>
            </a:p>
          </p:txBody>
        </p:sp>
        <p:sp>
          <p:nvSpPr>
            <p:cNvPr id="13341" name="Rectangle 57"/>
            <p:cNvSpPr>
              <a:spLocks noChangeArrowheads="1"/>
            </p:cNvSpPr>
            <p:nvPr/>
          </p:nvSpPr>
          <p:spPr bwMode="auto">
            <a:xfrm>
              <a:off x="154385" y="4740759"/>
              <a:ext cx="1650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isValidListItem</a:t>
              </a:r>
            </a:p>
          </p:txBody>
        </p:sp>
        <p:sp>
          <p:nvSpPr>
            <p:cNvPr id="13342" name="Rectangle 58"/>
            <p:cNvSpPr>
              <a:spLocks noChangeArrowheads="1"/>
            </p:cNvSpPr>
            <p:nvPr/>
          </p:nvSpPr>
          <p:spPr bwMode="auto">
            <a:xfrm>
              <a:off x="154385" y="3853485"/>
              <a:ext cx="1966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isValidFileContent</a:t>
              </a:r>
            </a:p>
          </p:txBody>
        </p:sp>
        <p:sp>
          <p:nvSpPr>
            <p:cNvPr id="13343" name="Rectangle 59"/>
            <p:cNvSpPr>
              <a:spLocks noChangeArrowheads="1"/>
            </p:cNvSpPr>
            <p:nvPr/>
          </p:nvSpPr>
          <p:spPr bwMode="auto">
            <a:xfrm>
              <a:off x="154385" y="4149243"/>
              <a:ext cx="1763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isValidFileName</a:t>
              </a:r>
            </a:p>
          </p:txBody>
        </p:sp>
        <p:sp>
          <p:nvSpPr>
            <p:cNvPr id="13344" name="Rectangle 61"/>
            <p:cNvSpPr>
              <a:spLocks noChangeArrowheads="1"/>
            </p:cNvSpPr>
            <p:nvPr/>
          </p:nvSpPr>
          <p:spPr bwMode="auto">
            <a:xfrm>
              <a:off x="154385" y="4445001"/>
              <a:ext cx="2181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isValidHTTPRequest</a:t>
              </a:r>
            </a:p>
          </p:txBody>
        </p:sp>
        <p:sp>
          <p:nvSpPr>
            <p:cNvPr id="13345" name="Rectangle 62"/>
            <p:cNvSpPr>
              <a:spLocks noChangeArrowheads="1"/>
            </p:cNvSpPr>
            <p:nvPr/>
          </p:nvSpPr>
          <p:spPr bwMode="auto">
            <a:xfrm>
              <a:off x="165257" y="5036517"/>
              <a:ext cx="2502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isValidRedirectLocation</a:t>
              </a:r>
            </a:p>
          </p:txBody>
        </p:sp>
        <p:sp>
          <p:nvSpPr>
            <p:cNvPr id="13346" name="Rectangle 63"/>
            <p:cNvSpPr>
              <a:spLocks noChangeArrowheads="1"/>
            </p:cNvSpPr>
            <p:nvPr/>
          </p:nvSpPr>
          <p:spPr bwMode="auto">
            <a:xfrm>
              <a:off x="154385" y="5332275"/>
              <a:ext cx="1850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isValidSafeHTML</a:t>
              </a:r>
            </a:p>
          </p:txBody>
        </p:sp>
        <p:sp>
          <p:nvSpPr>
            <p:cNvPr id="13347" name="Rectangle 64"/>
            <p:cNvSpPr>
              <a:spLocks noChangeArrowheads="1"/>
            </p:cNvSpPr>
            <p:nvPr/>
          </p:nvSpPr>
          <p:spPr bwMode="auto">
            <a:xfrm>
              <a:off x="154385" y="5628033"/>
              <a:ext cx="1716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isValidPrintable</a:t>
              </a:r>
            </a:p>
          </p:txBody>
        </p:sp>
        <p:sp>
          <p:nvSpPr>
            <p:cNvPr id="13348" name="Rectangle 65"/>
            <p:cNvSpPr>
              <a:spLocks noChangeArrowheads="1"/>
            </p:cNvSpPr>
            <p:nvPr/>
          </p:nvSpPr>
          <p:spPr bwMode="auto">
            <a:xfrm>
              <a:off x="154385" y="5923794"/>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safeReadLine</a:t>
              </a:r>
            </a:p>
          </p:txBody>
        </p:sp>
      </p:grpSp>
      <p:cxnSp>
        <p:nvCxnSpPr>
          <p:cNvPr id="71" name="Straight Arrow Connector 70"/>
          <p:cNvCxnSpPr/>
          <p:nvPr/>
        </p:nvCxnSpPr>
        <p:spPr bwMode="auto">
          <a:xfrm rot="5400000">
            <a:off x="2909094" y="3028157"/>
            <a:ext cx="808037" cy="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72" name="Straight Arrow Connector 71"/>
          <p:cNvCxnSpPr/>
          <p:nvPr/>
        </p:nvCxnSpPr>
        <p:spPr bwMode="auto">
          <a:xfrm rot="10800000" flipH="1">
            <a:off x="4291013" y="3643313"/>
            <a:ext cx="620712" cy="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73" name="Straight Arrow Connector 72"/>
          <p:cNvCxnSpPr/>
          <p:nvPr/>
        </p:nvCxnSpPr>
        <p:spPr bwMode="auto">
          <a:xfrm rot="5400000">
            <a:off x="5529263" y="3048000"/>
            <a:ext cx="808038" cy="1587"/>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grpSp>
        <p:nvGrpSpPr>
          <p:cNvPr id="9" name="Group 80"/>
          <p:cNvGrpSpPr>
            <a:grpSpLocks/>
          </p:cNvGrpSpPr>
          <p:nvPr/>
        </p:nvGrpSpPr>
        <p:grpSpPr bwMode="auto">
          <a:xfrm>
            <a:off x="3132138" y="4826000"/>
            <a:ext cx="2990850" cy="1208088"/>
            <a:chOff x="3132682" y="5237280"/>
            <a:chExt cx="2990370" cy="1208538"/>
          </a:xfrm>
        </p:grpSpPr>
        <p:sp>
          <p:nvSpPr>
            <p:cNvPr id="13334" name="Rectangle 36"/>
            <p:cNvSpPr>
              <a:spLocks noChangeArrowheads="1"/>
            </p:cNvSpPr>
            <p:nvPr/>
          </p:nvSpPr>
          <p:spPr bwMode="auto">
            <a:xfrm>
              <a:off x="3792046" y="5237280"/>
              <a:ext cx="1819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Canonicalization</a:t>
              </a:r>
            </a:p>
          </p:txBody>
        </p:sp>
        <p:sp>
          <p:nvSpPr>
            <p:cNvPr id="13335" name="Rectangle 37"/>
            <p:cNvSpPr>
              <a:spLocks noChangeArrowheads="1"/>
            </p:cNvSpPr>
            <p:nvPr/>
          </p:nvSpPr>
          <p:spPr bwMode="auto">
            <a:xfrm>
              <a:off x="3132682" y="5498754"/>
              <a:ext cx="2990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Double Encoding Protection</a:t>
              </a:r>
            </a:p>
          </p:txBody>
        </p:sp>
        <p:sp>
          <p:nvSpPr>
            <p:cNvPr id="13336" name="Rectangle 38"/>
            <p:cNvSpPr>
              <a:spLocks noChangeArrowheads="1"/>
            </p:cNvSpPr>
            <p:nvPr/>
          </p:nvSpPr>
          <p:spPr bwMode="auto">
            <a:xfrm>
              <a:off x="3860571" y="6076486"/>
              <a:ext cx="1576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Normalization</a:t>
              </a:r>
            </a:p>
          </p:txBody>
        </p:sp>
        <p:sp>
          <p:nvSpPr>
            <p:cNvPr id="13337" name="Rectangle 76"/>
            <p:cNvSpPr>
              <a:spLocks noChangeArrowheads="1"/>
            </p:cNvSpPr>
            <p:nvPr/>
          </p:nvSpPr>
          <p:spPr bwMode="auto">
            <a:xfrm>
              <a:off x="3963490" y="5790817"/>
              <a:ext cx="1353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Sanitization</a:t>
              </a:r>
            </a:p>
          </p:txBody>
        </p:sp>
      </p:grpSp>
      <p:cxnSp>
        <p:nvCxnSpPr>
          <p:cNvPr id="78" name="Straight Arrow Connector 77"/>
          <p:cNvCxnSpPr/>
          <p:nvPr/>
        </p:nvCxnSpPr>
        <p:spPr bwMode="auto">
          <a:xfrm rot="5400000">
            <a:off x="4545806" y="3067844"/>
            <a:ext cx="808038" cy="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79" name="Straight Arrow Connector 78"/>
          <p:cNvCxnSpPr/>
          <p:nvPr/>
        </p:nvCxnSpPr>
        <p:spPr bwMode="auto">
          <a:xfrm rot="5400000">
            <a:off x="3902075" y="3101975"/>
            <a:ext cx="808038" cy="1588"/>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ko-KR" smtClean="0">
                <a:ea typeface="굴림" charset="-127"/>
              </a:rPr>
              <a:t>Handling Authentication and Users</a:t>
            </a:r>
          </a:p>
        </p:txBody>
      </p:sp>
      <p:sp>
        <p:nvSpPr>
          <p:cNvPr id="45" name="Rounded Rectangle 44"/>
          <p:cNvSpPr/>
          <p:nvPr/>
        </p:nvSpPr>
        <p:spPr>
          <a:xfrm>
            <a:off x="7038214" y="1055516"/>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Backend</a:t>
            </a:r>
            <a:endParaRPr lang="en-US" sz="1400" b="1" kern="0" dirty="0">
              <a:solidFill>
                <a:srgbClr val="FFFFFF"/>
              </a:solidFill>
              <a:latin typeface="Tahoma"/>
              <a:cs typeface="+mn-cs"/>
            </a:endParaRPr>
          </a:p>
        </p:txBody>
      </p:sp>
      <p:grpSp>
        <p:nvGrpSpPr>
          <p:cNvPr id="3" name="Group 45"/>
          <p:cNvGrpSpPr/>
          <p:nvPr/>
        </p:nvGrpSpPr>
        <p:grpSpPr>
          <a:xfrm>
            <a:off x="2609058" y="1055516"/>
            <a:ext cx="1357322" cy="1785950"/>
            <a:chOff x="2066" y="433514"/>
            <a:chExt cx="8135406" cy="813483"/>
          </a:xfrm>
          <a:scene3d>
            <a:camera prst="orthographicFront"/>
            <a:lightRig rig="chilly" dir="t"/>
          </a:scene3d>
        </p:grpSpPr>
        <p:sp>
          <p:nvSpPr>
            <p:cNvPr id="47" name="Rounded Rectangle 46"/>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8"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4" name="Group 48"/>
          <p:cNvGrpSpPr/>
          <p:nvPr/>
        </p:nvGrpSpPr>
        <p:grpSpPr>
          <a:xfrm>
            <a:off x="3966380" y="1055516"/>
            <a:ext cx="1357322" cy="1785950"/>
            <a:chOff x="2066" y="433514"/>
            <a:chExt cx="8135406" cy="813483"/>
          </a:xfrm>
          <a:scene3d>
            <a:camera prst="orthographicFront"/>
            <a:lightRig rig="chilly" dir="t"/>
          </a:scene3d>
        </p:grpSpPr>
        <p:sp>
          <p:nvSpPr>
            <p:cNvPr id="50" name="Rounded Rectangle 49"/>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51"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52" name="Rounded Rectangle 51"/>
          <p:cNvSpPr/>
          <p:nvPr/>
        </p:nvSpPr>
        <p:spPr>
          <a:xfrm>
            <a:off x="894546" y="1055516"/>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5" name="Group 22"/>
          <p:cNvGrpSpPr/>
          <p:nvPr/>
        </p:nvGrpSpPr>
        <p:grpSpPr>
          <a:xfrm>
            <a:off x="5323702" y="1055516"/>
            <a:ext cx="1357322" cy="1785950"/>
            <a:chOff x="2066" y="433514"/>
            <a:chExt cx="8135406" cy="813483"/>
          </a:xfrm>
          <a:scene3d>
            <a:camera prst="orthographicFront"/>
            <a:lightRig rig="chilly" dir="t"/>
          </a:scene3d>
        </p:grpSpPr>
        <p:sp>
          <p:nvSpPr>
            <p:cNvPr id="54" name="Rounded Rectangle 53"/>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55"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grpSp>
        <p:nvGrpSpPr>
          <p:cNvPr id="6" name="Group 24"/>
          <p:cNvGrpSpPr/>
          <p:nvPr/>
        </p:nvGrpSpPr>
        <p:grpSpPr>
          <a:xfrm>
            <a:off x="2609058" y="3341532"/>
            <a:ext cx="4071966" cy="1071570"/>
            <a:chOff x="2066" y="557359"/>
            <a:chExt cx="8135406" cy="817182"/>
          </a:xfrm>
          <a:scene3d>
            <a:camera prst="orthographicFront"/>
            <a:lightRig rig="chilly" dir="t"/>
          </a:scene3d>
        </p:grpSpPr>
        <p:sp>
          <p:nvSpPr>
            <p:cNvPr id="57" name="Rounded Rectangle 56"/>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58"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ESAPI</a:t>
              </a:r>
              <a:endParaRPr lang="en-US" sz="1400" b="1" dirty="0">
                <a:solidFill>
                  <a:srgbClr val="FFFFFF"/>
                </a:solidFill>
                <a:latin typeface="Tahoma"/>
                <a:cs typeface="+mn-cs"/>
              </a:endParaRPr>
            </a:p>
          </p:txBody>
        </p:sp>
      </p:grpSp>
      <p:grpSp>
        <p:nvGrpSpPr>
          <p:cNvPr id="7" name="Group 58"/>
          <p:cNvGrpSpPr/>
          <p:nvPr/>
        </p:nvGrpSpPr>
        <p:grpSpPr>
          <a:xfrm>
            <a:off x="3394876" y="3558756"/>
            <a:ext cx="571504" cy="640033"/>
            <a:chOff x="3214678" y="3860538"/>
            <a:chExt cx="571504" cy="640032"/>
          </a:xfrm>
          <a:solidFill>
            <a:srgbClr val="FFFFFF"/>
          </a:solidFill>
          <a:effectLst>
            <a:glow rad="101600">
              <a:srgbClr val="333399">
                <a:satMod val="175000"/>
                <a:alpha val="40000"/>
              </a:srgbClr>
            </a:glow>
          </a:effectLst>
        </p:grpSpPr>
        <p:sp>
          <p:nvSpPr>
            <p:cNvPr id="60" name="Rounded Rectangle 59"/>
            <p:cNvSpPr/>
            <p:nvPr/>
          </p:nvSpPr>
          <p:spPr>
            <a:xfrm>
              <a:off x="3214678" y="3860538"/>
              <a:ext cx="571504" cy="640032"/>
            </a:xfrm>
            <a:prstGeom prst="roundRect">
              <a:avLst>
                <a:gd name="adj" fmla="val 10000"/>
              </a:avLst>
            </a:prstGeom>
            <a:grpFill/>
            <a:ln>
              <a:noFill/>
            </a:ln>
            <a:effectLst/>
            <a:scene3d>
              <a:camera prst="orthographicFront"/>
              <a:lightRig rig="chilly" dir="t"/>
            </a:scene3d>
            <a:sp3d prstMaterial="translucentPowder">
              <a:bevelT w="127000" h="25400" prst="softRound"/>
            </a:sp3d>
          </p:spPr>
        </p:sp>
        <p:grpSp>
          <p:nvGrpSpPr>
            <p:cNvPr id="8" name="Group 84"/>
            <p:cNvGrpSpPr/>
            <p:nvPr/>
          </p:nvGrpSpPr>
          <p:grpSpPr>
            <a:xfrm>
              <a:off x="3357554" y="3929066"/>
              <a:ext cx="285752" cy="428628"/>
              <a:chOff x="7705544" y="4929198"/>
              <a:chExt cx="285752" cy="428628"/>
            </a:xfrm>
            <a:grpFill/>
          </p:grpSpPr>
          <p:sp>
            <p:nvSpPr>
              <p:cNvPr id="62" name="Oval 61"/>
              <p:cNvSpPr/>
              <p:nvPr/>
            </p:nvSpPr>
            <p:spPr bwMode="auto">
              <a:xfrm>
                <a:off x="7776505" y="4929198"/>
                <a:ext cx="142876" cy="137875"/>
              </a:xfrm>
              <a:prstGeom prst="ellipse">
                <a:avLst/>
              </a:prstGeom>
              <a:noFill/>
              <a:ln w="38100" cap="flat" cmpd="sng" algn="ctr">
                <a:solidFill>
                  <a:srgbClr val="000000"/>
                </a:solidFill>
                <a:prstDash val="solid"/>
                <a:round/>
                <a:headEnd type="none" w="med" len="med"/>
                <a:tailEnd type="none" w="med" len="med"/>
              </a:ln>
              <a:effectLst/>
            </p:spPr>
            <p:txBody>
              <a:bodyPr/>
              <a:lstStyle/>
              <a:p>
                <a:pPr algn="ctr">
                  <a:defRPr/>
                </a:pPr>
                <a:endParaRPr lang="en-US" sz="1000" b="1" kern="0">
                  <a:solidFill>
                    <a:srgbClr val="808080"/>
                  </a:solidFill>
                  <a:cs typeface="+mn-cs"/>
                </a:endParaRPr>
              </a:p>
            </p:txBody>
          </p:sp>
          <p:cxnSp>
            <p:nvCxnSpPr>
              <p:cNvPr id="63" name="Straight Connector 62"/>
              <p:cNvCxnSpPr>
                <a:stCxn id="62" idx="4"/>
              </p:cNvCxnSpPr>
              <p:nvPr/>
            </p:nvCxnSpPr>
            <p:spPr bwMode="auto">
              <a:xfrm rot="5400000">
                <a:off x="7778088" y="5136356"/>
                <a:ext cx="139137" cy="572"/>
              </a:xfrm>
              <a:prstGeom prst="line">
                <a:avLst/>
              </a:prstGeom>
              <a:grp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cxnSp>
          <p:sp>
            <p:nvSpPr>
              <p:cNvPr id="64" name="Freeform 63"/>
              <p:cNvSpPr/>
              <p:nvPr/>
            </p:nvSpPr>
            <p:spPr bwMode="auto">
              <a:xfrm>
                <a:off x="7727859" y="5204949"/>
                <a:ext cx="236243" cy="152877"/>
              </a:xfrm>
              <a:custGeom>
                <a:avLst/>
                <a:gdLst>
                  <a:gd name="connsiteX0" fmla="*/ 0 w 826851"/>
                  <a:gd name="connsiteY0" fmla="*/ 544749 h 554476"/>
                  <a:gd name="connsiteX1" fmla="*/ 428017 w 826851"/>
                  <a:gd name="connsiteY1" fmla="*/ 0 h 554476"/>
                  <a:gd name="connsiteX2" fmla="*/ 826851 w 826851"/>
                  <a:gd name="connsiteY2" fmla="*/ 554476 h 554476"/>
                  <a:gd name="connsiteX3" fmla="*/ 826851 w 826851"/>
                  <a:gd name="connsiteY3" fmla="*/ 554476 h 554476"/>
                </a:gdLst>
                <a:ahLst/>
                <a:cxnLst>
                  <a:cxn ang="0">
                    <a:pos x="connsiteX0" y="connsiteY0"/>
                  </a:cxn>
                  <a:cxn ang="0">
                    <a:pos x="connsiteX1" y="connsiteY1"/>
                  </a:cxn>
                  <a:cxn ang="0">
                    <a:pos x="connsiteX2" y="connsiteY2"/>
                  </a:cxn>
                  <a:cxn ang="0">
                    <a:pos x="connsiteX3" y="connsiteY3"/>
                  </a:cxn>
                </a:cxnLst>
                <a:rect l="l" t="t" r="r" b="b"/>
                <a:pathLst>
                  <a:path w="826851" h="554476">
                    <a:moveTo>
                      <a:pt x="0" y="544749"/>
                    </a:moveTo>
                    <a:lnTo>
                      <a:pt x="428017" y="0"/>
                    </a:lnTo>
                    <a:lnTo>
                      <a:pt x="826851" y="554476"/>
                    </a:lnTo>
                    <a:lnTo>
                      <a:pt x="826851" y="554476"/>
                    </a:lnTo>
                  </a:path>
                </a:pathLst>
              </a:custGeom>
              <a:no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rgbClr val="000000"/>
                  </a:solidFill>
                  <a:latin typeface="Tahoma"/>
                  <a:cs typeface="+mn-cs"/>
                </a:endParaRPr>
              </a:p>
            </p:txBody>
          </p:sp>
          <p:cxnSp>
            <p:nvCxnSpPr>
              <p:cNvPr id="65" name="Straight Connector 64"/>
              <p:cNvCxnSpPr/>
              <p:nvPr/>
            </p:nvCxnSpPr>
            <p:spPr bwMode="auto">
              <a:xfrm>
                <a:off x="7705544" y="5135650"/>
                <a:ext cx="285752" cy="438"/>
              </a:xfrm>
              <a:prstGeom prst="line">
                <a:avLst/>
              </a:prstGeom>
              <a:grp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cxnSp>
        </p:grpSp>
      </p:grpSp>
      <p:grpSp>
        <p:nvGrpSpPr>
          <p:cNvPr id="9" name="Group 24"/>
          <p:cNvGrpSpPr/>
          <p:nvPr/>
        </p:nvGrpSpPr>
        <p:grpSpPr>
          <a:xfrm>
            <a:off x="4057274" y="4435900"/>
            <a:ext cx="857256" cy="1643074"/>
            <a:chOff x="2066" y="557359"/>
            <a:chExt cx="8135406" cy="817182"/>
          </a:xfrm>
          <a:scene3d>
            <a:camera prst="orthographicFront"/>
            <a:lightRig rig="chilly" dir="t"/>
          </a:scene3d>
        </p:grpSpPr>
        <p:sp>
          <p:nvSpPr>
            <p:cNvPr id="67" name="Rounded Rectangle 66"/>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68" name="Rounded Rectangle 4"/>
            <p:cNvSpPr/>
            <p:nvPr/>
          </p:nvSpPr>
          <p:spPr>
            <a:xfrm>
              <a:off x="25892" y="557359"/>
              <a:ext cx="8087755" cy="765832"/>
            </a:xfrm>
            <a:prstGeom prst="rect">
              <a:avLst/>
            </a:prstGeom>
            <a:noFill/>
            <a:ln>
              <a:noFill/>
            </a:ln>
            <a:effectLst/>
            <a:sp3d/>
          </p:spPr>
          <p:txBody>
            <a:bodyPr vert="vert270"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Access</a:t>
              </a:r>
              <a:br>
                <a:rPr lang="en-US" sz="1400" b="1" dirty="0">
                  <a:solidFill>
                    <a:srgbClr val="FFFFFF"/>
                  </a:solidFill>
                  <a:latin typeface="Tahoma"/>
                  <a:cs typeface="+mn-cs"/>
                </a:rPr>
              </a:br>
              <a:r>
                <a:rPr lang="en-US" sz="1400" b="1" dirty="0">
                  <a:solidFill>
                    <a:srgbClr val="FFFFFF"/>
                  </a:solidFill>
                  <a:latin typeface="Tahoma"/>
                  <a:cs typeface="+mn-cs"/>
                </a:rPr>
                <a:t>Control</a:t>
              </a:r>
              <a:endParaRPr lang="en-US" sz="1400" b="1" dirty="0">
                <a:solidFill>
                  <a:srgbClr val="FFFFFF"/>
                </a:solidFill>
                <a:latin typeface="Tahoma"/>
                <a:cs typeface="+mn-cs"/>
              </a:endParaRPr>
            </a:p>
          </p:txBody>
        </p:sp>
      </p:grpSp>
      <p:grpSp>
        <p:nvGrpSpPr>
          <p:cNvPr id="10" name="Group 24"/>
          <p:cNvGrpSpPr/>
          <p:nvPr/>
        </p:nvGrpSpPr>
        <p:grpSpPr>
          <a:xfrm>
            <a:off x="4937328" y="4435900"/>
            <a:ext cx="857256" cy="1643074"/>
            <a:chOff x="2066" y="557359"/>
            <a:chExt cx="8135406" cy="817182"/>
          </a:xfrm>
          <a:scene3d>
            <a:camera prst="orthographicFront"/>
            <a:lightRig rig="chilly" dir="t"/>
          </a:scene3d>
        </p:grpSpPr>
        <p:sp>
          <p:nvSpPr>
            <p:cNvPr id="70" name="Rounded Rectangle 69"/>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71" name="Rounded Rectangle 4"/>
            <p:cNvSpPr/>
            <p:nvPr/>
          </p:nvSpPr>
          <p:spPr>
            <a:xfrm>
              <a:off x="25892" y="557359"/>
              <a:ext cx="8087755" cy="765832"/>
            </a:xfrm>
            <a:prstGeom prst="rect">
              <a:avLst/>
            </a:prstGeom>
            <a:noFill/>
            <a:ln>
              <a:noFill/>
            </a:ln>
            <a:effectLst/>
            <a:sp3d/>
          </p:spPr>
          <p:txBody>
            <a:bodyPr vert="vert270" tIns="91440" bIns="91440" spcCol="1270" anchor="ctr"/>
            <a:lstStyle/>
            <a:p>
              <a:pPr algn="ctr" defTabSz="1066800" fontAlgn="auto">
                <a:lnSpc>
                  <a:spcPct val="90000"/>
                </a:lnSpc>
                <a:spcAft>
                  <a:spcPct val="35000"/>
                </a:spcAft>
                <a:defRPr/>
              </a:pPr>
              <a:r>
                <a:rPr lang="en-US" sz="1400" b="1" kern="0" dirty="0">
                  <a:solidFill>
                    <a:srgbClr val="FFFFFF"/>
                  </a:solidFill>
                  <a:latin typeface="Tahoma"/>
                  <a:cs typeface="+mn-cs"/>
                </a:rPr>
                <a:t>Logging</a:t>
              </a:r>
              <a:endParaRPr lang="en-US" sz="1400" b="1" dirty="0">
                <a:solidFill>
                  <a:srgbClr val="FFFFFF"/>
                </a:solidFill>
                <a:latin typeface="Tahoma"/>
                <a:cs typeface="+mn-cs"/>
              </a:endParaRPr>
            </a:p>
          </p:txBody>
        </p:sp>
      </p:grpSp>
      <p:grpSp>
        <p:nvGrpSpPr>
          <p:cNvPr id="11" name="Group 24"/>
          <p:cNvGrpSpPr/>
          <p:nvPr/>
        </p:nvGrpSpPr>
        <p:grpSpPr>
          <a:xfrm>
            <a:off x="5823768" y="4435900"/>
            <a:ext cx="857256" cy="1643074"/>
            <a:chOff x="2066" y="557359"/>
            <a:chExt cx="8135406" cy="817182"/>
          </a:xfrm>
          <a:scene3d>
            <a:camera prst="orthographicFront"/>
            <a:lightRig rig="chilly" dir="t"/>
          </a:scene3d>
        </p:grpSpPr>
        <p:sp>
          <p:nvSpPr>
            <p:cNvPr id="73" name="Rounded Rectangle 72"/>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74" name="Rounded Rectangle 4"/>
            <p:cNvSpPr/>
            <p:nvPr/>
          </p:nvSpPr>
          <p:spPr>
            <a:xfrm>
              <a:off x="25892" y="557359"/>
              <a:ext cx="8087755" cy="765832"/>
            </a:xfrm>
            <a:prstGeom prst="rect">
              <a:avLst/>
            </a:prstGeom>
            <a:noFill/>
            <a:ln>
              <a:noFill/>
            </a:ln>
            <a:effectLst/>
            <a:sp3d/>
          </p:spPr>
          <p:txBody>
            <a:bodyPr vert="vert270"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Intrusion</a:t>
              </a:r>
              <a:br>
                <a:rPr lang="en-US" sz="1400" b="1" dirty="0">
                  <a:solidFill>
                    <a:srgbClr val="FFFFFF"/>
                  </a:solidFill>
                  <a:latin typeface="Tahoma"/>
                  <a:cs typeface="+mn-cs"/>
                </a:rPr>
              </a:br>
              <a:r>
                <a:rPr lang="en-US" sz="1400" b="1" kern="0" dirty="0">
                  <a:solidFill>
                    <a:srgbClr val="FFFFFF"/>
                  </a:solidFill>
                  <a:latin typeface="Tahoma"/>
                  <a:cs typeface="+mn-cs"/>
                </a:rPr>
                <a:t>Detection</a:t>
              </a:r>
              <a:endParaRPr lang="en-US" sz="1400" b="1" dirty="0">
                <a:solidFill>
                  <a:srgbClr val="FFFFFF"/>
                </a:solidFill>
                <a:latin typeface="Tahoma"/>
                <a:cs typeface="+mn-cs"/>
              </a:endParaRPr>
            </a:p>
          </p:txBody>
        </p:sp>
      </p:grpSp>
      <p:grpSp>
        <p:nvGrpSpPr>
          <p:cNvPr id="12" name="Group 24"/>
          <p:cNvGrpSpPr/>
          <p:nvPr/>
        </p:nvGrpSpPr>
        <p:grpSpPr>
          <a:xfrm>
            <a:off x="2609058" y="4413102"/>
            <a:ext cx="857256" cy="1643074"/>
            <a:chOff x="2066" y="557359"/>
            <a:chExt cx="8135406" cy="817182"/>
          </a:xfrm>
          <a:scene3d>
            <a:camera prst="orthographicFront"/>
            <a:lightRig rig="chilly" dir="t"/>
          </a:scene3d>
        </p:grpSpPr>
        <p:sp>
          <p:nvSpPr>
            <p:cNvPr id="76" name="Rounded Rectangle 75"/>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77" name="Rounded Rectangle 4"/>
            <p:cNvSpPr/>
            <p:nvPr/>
          </p:nvSpPr>
          <p:spPr>
            <a:xfrm>
              <a:off x="25892" y="557359"/>
              <a:ext cx="8087755" cy="765832"/>
            </a:xfrm>
            <a:prstGeom prst="rect">
              <a:avLst/>
            </a:prstGeom>
            <a:noFill/>
            <a:ln>
              <a:noFill/>
            </a:ln>
            <a:effectLst/>
            <a:sp3d/>
          </p:spPr>
          <p:txBody>
            <a:bodyPr vert="vert270" tIns="91440" bIns="91440" spcCol="1270" anchor="ctr"/>
            <a:lstStyle/>
            <a:p>
              <a:pPr algn="ctr" defTabSz="1066800" fontAlgn="auto">
                <a:lnSpc>
                  <a:spcPct val="90000"/>
                </a:lnSpc>
                <a:spcAft>
                  <a:spcPct val="35000"/>
                </a:spcAft>
                <a:defRPr/>
              </a:pPr>
              <a:r>
                <a:rPr lang="en-US" sz="1400" b="1" kern="0" dirty="0">
                  <a:solidFill>
                    <a:srgbClr val="FFFFFF"/>
                  </a:solidFill>
                  <a:latin typeface="Tahoma"/>
                  <a:cs typeface="+mn-cs"/>
                </a:rPr>
                <a:t>Authentication</a:t>
              </a:r>
              <a:endParaRPr lang="en-US" sz="1400" b="1" dirty="0">
                <a:solidFill>
                  <a:srgbClr val="FFFFFF"/>
                </a:solidFill>
                <a:latin typeface="Tahoma"/>
                <a:cs typeface="+mn-cs"/>
              </a:endParaRPr>
            </a:p>
          </p:txBody>
        </p:sp>
      </p:grpSp>
      <p:sp>
        <p:nvSpPr>
          <p:cNvPr id="78" name="Freeform 77"/>
          <p:cNvSpPr/>
          <p:nvPr/>
        </p:nvSpPr>
        <p:spPr bwMode="auto">
          <a:xfrm>
            <a:off x="2041525" y="2184400"/>
            <a:ext cx="1400175" cy="2820988"/>
          </a:xfrm>
          <a:custGeom>
            <a:avLst/>
            <a:gdLst>
              <a:gd name="connsiteX0" fmla="*/ 0 w 1400783"/>
              <a:gd name="connsiteY0" fmla="*/ 0 h 2821022"/>
              <a:gd name="connsiteX1" fmla="*/ 846306 w 1400783"/>
              <a:gd name="connsiteY1" fmla="*/ 0 h 2821022"/>
              <a:gd name="connsiteX2" fmla="*/ 836579 w 1400783"/>
              <a:gd name="connsiteY2" fmla="*/ 2821022 h 2821022"/>
              <a:gd name="connsiteX3" fmla="*/ 1128408 w 1400783"/>
              <a:gd name="connsiteY3" fmla="*/ 2821022 h 2821022"/>
              <a:gd name="connsiteX4" fmla="*/ 1128408 w 1400783"/>
              <a:gd name="connsiteY4" fmla="*/ 1663430 h 2821022"/>
              <a:gd name="connsiteX5" fmla="*/ 1400783 w 1400783"/>
              <a:gd name="connsiteY5" fmla="*/ 1673158 h 282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783" h="2821022">
                <a:moveTo>
                  <a:pt x="0" y="0"/>
                </a:moveTo>
                <a:lnTo>
                  <a:pt x="846306" y="0"/>
                </a:lnTo>
                <a:cubicBezTo>
                  <a:pt x="843064" y="940341"/>
                  <a:pt x="839821" y="1880681"/>
                  <a:pt x="836579" y="2821022"/>
                </a:cubicBezTo>
                <a:lnTo>
                  <a:pt x="1128408" y="2821022"/>
                </a:lnTo>
                <a:lnTo>
                  <a:pt x="1128408" y="1663430"/>
                </a:lnTo>
                <a:lnTo>
                  <a:pt x="1400783" y="1673158"/>
                </a:lnTo>
              </a:path>
            </a:pathLst>
          </a:cu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endParaRPr lang="ko-KR" altLang="ko-KR">
              <a:solidFill>
                <a:srgbClr val="000000"/>
              </a:solidFill>
            </a:endParaRPr>
          </a:p>
        </p:txBody>
      </p:sp>
      <p:cxnSp>
        <p:nvCxnSpPr>
          <p:cNvPr id="79" name="Straight Arrow Connector 78"/>
          <p:cNvCxnSpPr/>
          <p:nvPr/>
        </p:nvCxnSpPr>
        <p:spPr bwMode="auto">
          <a:xfrm rot="5400000">
            <a:off x="2909094" y="3028157"/>
            <a:ext cx="808037" cy="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80" name="Straight Arrow Connector 79"/>
          <p:cNvCxnSpPr/>
          <p:nvPr/>
        </p:nvCxnSpPr>
        <p:spPr bwMode="auto">
          <a:xfrm>
            <a:off x="6342063" y="2192338"/>
            <a:ext cx="1031875" cy="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83" name="Straight Arrow Connector 82"/>
          <p:cNvCxnSpPr/>
          <p:nvPr/>
        </p:nvCxnSpPr>
        <p:spPr bwMode="auto">
          <a:xfrm rot="16200000" flipH="1">
            <a:off x="6145213" y="4448175"/>
            <a:ext cx="495300" cy="635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
        <p:nvSpPr>
          <p:cNvPr id="84" name="Flowchart: Magnetic Disk 83"/>
          <p:cNvSpPr/>
          <p:nvPr/>
        </p:nvSpPr>
        <p:spPr bwMode="auto">
          <a:xfrm>
            <a:off x="1466050" y="5270358"/>
            <a:ext cx="857256" cy="785818"/>
          </a:xfrm>
          <a:prstGeom prst="flowChartMagneticDisk">
            <a:avLst/>
          </a:prstGeom>
          <a:solidFill>
            <a:srgbClr val="FF9933">
              <a:alpha val="89804"/>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kern="0" dirty="0">
                <a:solidFill>
                  <a:srgbClr val="FFFFFF"/>
                </a:solidFill>
                <a:latin typeface="Tahoma"/>
                <a:cs typeface="+mn-cs"/>
              </a:rPr>
              <a:t>Users</a:t>
            </a:r>
          </a:p>
        </p:txBody>
      </p:sp>
      <p:cxnSp>
        <p:nvCxnSpPr>
          <p:cNvPr id="85" name="Straight Arrow Connector 84"/>
          <p:cNvCxnSpPr>
            <a:endCxn id="84" idx="4"/>
          </p:cNvCxnSpPr>
          <p:nvPr/>
        </p:nvCxnSpPr>
        <p:spPr bwMode="auto">
          <a:xfrm rot="10800000" flipV="1">
            <a:off x="2322513" y="5627688"/>
            <a:ext cx="358775" cy="349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
        <p:nvSpPr>
          <p:cNvPr id="14358" name="Rectangle 89"/>
          <p:cNvSpPr>
            <a:spLocks noChangeArrowheads="1"/>
          </p:cNvSpPr>
          <p:nvPr/>
        </p:nvSpPr>
        <p:spPr bwMode="auto">
          <a:xfrm>
            <a:off x="6880225" y="3551238"/>
            <a:ext cx="1984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Strong Passwords</a:t>
            </a:r>
          </a:p>
        </p:txBody>
      </p:sp>
      <p:sp>
        <p:nvSpPr>
          <p:cNvPr id="14359" name="Rectangle 90"/>
          <p:cNvSpPr>
            <a:spLocks noChangeArrowheads="1"/>
          </p:cNvSpPr>
          <p:nvPr/>
        </p:nvSpPr>
        <p:spPr bwMode="auto">
          <a:xfrm>
            <a:off x="7159625" y="41148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Random Tokens</a:t>
            </a:r>
          </a:p>
        </p:txBody>
      </p:sp>
      <p:cxnSp>
        <p:nvCxnSpPr>
          <p:cNvPr id="96" name="Straight Arrow Connector 95"/>
          <p:cNvCxnSpPr/>
          <p:nvPr/>
        </p:nvCxnSpPr>
        <p:spPr bwMode="auto">
          <a:xfrm rot="5400000">
            <a:off x="4176712" y="3038476"/>
            <a:ext cx="809625" cy="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97" name="Straight Arrow Connector 96"/>
          <p:cNvCxnSpPr/>
          <p:nvPr/>
        </p:nvCxnSpPr>
        <p:spPr bwMode="auto">
          <a:xfrm rot="5400000">
            <a:off x="5529263" y="3048000"/>
            <a:ext cx="808038" cy="1587"/>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05" name="Straight Arrow Connector 104"/>
          <p:cNvCxnSpPr/>
          <p:nvPr/>
        </p:nvCxnSpPr>
        <p:spPr bwMode="auto">
          <a:xfrm rot="16200000" flipH="1">
            <a:off x="5121275" y="4481513"/>
            <a:ext cx="495300" cy="635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06" name="Straight Arrow Connector 105"/>
          <p:cNvCxnSpPr/>
          <p:nvPr/>
        </p:nvCxnSpPr>
        <p:spPr bwMode="auto">
          <a:xfrm rot="16200000" flipH="1">
            <a:off x="4252913" y="4503738"/>
            <a:ext cx="495300" cy="6350"/>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
        <p:nvSpPr>
          <p:cNvPr id="14364" name="Rectangle 106"/>
          <p:cNvSpPr>
            <a:spLocks noChangeArrowheads="1"/>
          </p:cNvSpPr>
          <p:nvPr/>
        </p:nvSpPr>
        <p:spPr bwMode="auto">
          <a:xfrm>
            <a:off x="401638" y="4040188"/>
            <a:ext cx="148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CSRF Tokens</a:t>
            </a:r>
          </a:p>
        </p:txBody>
      </p:sp>
      <p:sp>
        <p:nvSpPr>
          <p:cNvPr id="14365" name="Rectangle 107"/>
          <p:cNvSpPr>
            <a:spLocks noChangeArrowheads="1"/>
          </p:cNvSpPr>
          <p:nvPr/>
        </p:nvSpPr>
        <p:spPr bwMode="auto">
          <a:xfrm>
            <a:off x="579438" y="4530725"/>
            <a:ext cx="97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Lockout</a:t>
            </a:r>
          </a:p>
        </p:txBody>
      </p:sp>
      <p:sp>
        <p:nvSpPr>
          <p:cNvPr id="14366" name="Rectangle 108"/>
          <p:cNvSpPr>
            <a:spLocks noChangeArrowheads="1"/>
          </p:cNvSpPr>
          <p:nvPr/>
        </p:nvSpPr>
        <p:spPr bwMode="auto">
          <a:xfrm>
            <a:off x="6946900" y="4622800"/>
            <a:ext cx="1658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Remember Me</a:t>
            </a:r>
          </a:p>
        </p:txBody>
      </p:sp>
      <p:sp>
        <p:nvSpPr>
          <p:cNvPr id="14367" name="Rectangle 109"/>
          <p:cNvSpPr>
            <a:spLocks noChangeArrowheads="1"/>
          </p:cNvSpPr>
          <p:nvPr/>
        </p:nvSpPr>
        <p:spPr bwMode="auto">
          <a:xfrm>
            <a:off x="7399338" y="5122863"/>
            <a:ext cx="153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Screen Name</a:t>
            </a:r>
          </a:p>
        </p:txBody>
      </p:sp>
      <p:sp>
        <p:nvSpPr>
          <p:cNvPr id="14368" name="Rectangle 110"/>
          <p:cNvSpPr>
            <a:spLocks noChangeArrowheads="1"/>
          </p:cNvSpPr>
          <p:nvPr/>
        </p:nvSpPr>
        <p:spPr bwMode="auto">
          <a:xfrm>
            <a:off x="544513" y="3476625"/>
            <a:ext cx="725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Roles</a:t>
            </a:r>
          </a:p>
        </p:txBody>
      </p:sp>
      <p:sp>
        <p:nvSpPr>
          <p:cNvPr id="14369" name="Rectangle 111"/>
          <p:cNvSpPr>
            <a:spLocks noChangeArrowheads="1"/>
          </p:cNvSpPr>
          <p:nvPr/>
        </p:nvSpPr>
        <p:spPr bwMode="auto">
          <a:xfrm>
            <a:off x="260350" y="503555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Timeout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0"/>
          <p:cNvSpPr>
            <a:spLocks noGrp="1"/>
          </p:cNvSpPr>
          <p:nvPr>
            <p:ph type="title"/>
          </p:nvPr>
        </p:nvSpPr>
        <p:spPr/>
        <p:txBody>
          <a:bodyPr/>
          <a:lstStyle/>
          <a:p>
            <a:pPr eaLnBrk="1" hangingPunct="1"/>
            <a:r>
              <a:rPr lang="en-US" altLang="ko-KR" smtClean="0">
                <a:ea typeface="굴림" charset="-127"/>
              </a:rPr>
              <a:t>Handling Access Control</a:t>
            </a:r>
          </a:p>
        </p:txBody>
      </p:sp>
      <p:grpSp>
        <p:nvGrpSpPr>
          <p:cNvPr id="2" name="Group 126"/>
          <p:cNvGrpSpPr/>
          <p:nvPr/>
        </p:nvGrpSpPr>
        <p:grpSpPr>
          <a:xfrm>
            <a:off x="7286644" y="4500570"/>
            <a:ext cx="1643042" cy="1285884"/>
            <a:chOff x="2066" y="433514"/>
            <a:chExt cx="8135406" cy="813483"/>
          </a:xfrm>
          <a:scene3d>
            <a:camera prst="orthographicFront"/>
            <a:lightRig rig="chilly" dir="t"/>
          </a:scene3d>
        </p:grpSpPr>
        <p:sp>
          <p:nvSpPr>
            <p:cNvPr id="128" name="Rounded Rectangle 12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29"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endParaRPr lang="en-US" sz="1400" b="1" dirty="0">
                <a:solidFill>
                  <a:srgbClr val="FFFFFF"/>
                </a:solidFill>
                <a:latin typeface="Tahoma"/>
                <a:cs typeface="+mn-cs"/>
              </a:endParaRPr>
            </a:p>
            <a:p>
              <a:pPr algn="ctr" defTabSz="1066800" fontAlgn="auto">
                <a:lnSpc>
                  <a:spcPct val="90000"/>
                </a:lnSpc>
                <a:spcAft>
                  <a:spcPct val="35000"/>
                </a:spcAft>
                <a:defRPr/>
              </a:pPr>
              <a:endParaRPr lang="en-US" sz="1400" kern="0" dirty="0">
                <a:solidFill>
                  <a:srgbClr val="FFFFFF"/>
                </a:solidFill>
                <a:latin typeface="Tahoma"/>
                <a:cs typeface="+mn-cs"/>
              </a:endParaRPr>
            </a:p>
            <a:p>
              <a:pPr algn="ctr" defTabSz="1066800" fontAlgn="auto">
                <a:lnSpc>
                  <a:spcPct val="90000"/>
                </a:lnSpc>
                <a:spcAft>
                  <a:spcPct val="35000"/>
                </a:spcAft>
                <a:defRPr/>
              </a:pPr>
              <a:endParaRPr lang="en-US" sz="1400" b="1" dirty="0">
                <a:solidFill>
                  <a:srgbClr val="FFFFFF"/>
                </a:solidFill>
                <a:latin typeface="Tahoma"/>
                <a:cs typeface="+mn-cs"/>
              </a:endParaRPr>
            </a:p>
          </p:txBody>
        </p:sp>
      </p:grpSp>
      <p:grpSp>
        <p:nvGrpSpPr>
          <p:cNvPr id="3" name="Group 129"/>
          <p:cNvGrpSpPr/>
          <p:nvPr/>
        </p:nvGrpSpPr>
        <p:grpSpPr>
          <a:xfrm>
            <a:off x="7286676" y="1428736"/>
            <a:ext cx="1643042" cy="2928958"/>
            <a:chOff x="2066" y="433514"/>
            <a:chExt cx="8135406" cy="813483"/>
          </a:xfrm>
          <a:scene3d>
            <a:camera prst="orthographicFront"/>
            <a:lightRig rig="chilly" dir="t"/>
          </a:scene3d>
        </p:grpSpPr>
        <p:sp>
          <p:nvSpPr>
            <p:cNvPr id="131" name="Rounded Rectangle 130"/>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endParaRPr lang="en-US" sz="1400" b="1" dirty="0">
                <a:solidFill>
                  <a:srgbClr val="FFFFFF"/>
                </a:solidFill>
                <a:latin typeface="Tahoma"/>
                <a:cs typeface="+mn-cs"/>
              </a:endParaRPr>
            </a:p>
            <a:p>
              <a:pPr algn="ctr" defTabSz="1066800" fontAlgn="auto">
                <a:lnSpc>
                  <a:spcPct val="90000"/>
                </a:lnSpc>
                <a:spcAft>
                  <a:spcPct val="35000"/>
                </a:spcAft>
                <a:defRPr/>
              </a:pPr>
              <a:endParaRPr lang="en-US" sz="1400" kern="0" dirty="0">
                <a:solidFill>
                  <a:srgbClr val="FFFFFF"/>
                </a:solidFill>
                <a:latin typeface="Tahoma"/>
                <a:cs typeface="+mn-cs"/>
              </a:endParaRPr>
            </a:p>
            <a:p>
              <a:pPr algn="ctr" defTabSz="1066800" fontAlgn="auto">
                <a:lnSpc>
                  <a:spcPct val="90000"/>
                </a:lnSpc>
                <a:spcAft>
                  <a:spcPct val="35000"/>
                </a:spcAft>
                <a:defRPr/>
              </a:pPr>
              <a:endParaRPr lang="en-US" sz="1400" b="1" dirty="0">
                <a:solidFill>
                  <a:srgbClr val="FFFFFF"/>
                </a:solidFill>
                <a:latin typeface="Tahoma"/>
                <a:cs typeface="+mn-cs"/>
              </a:endParaRPr>
            </a:p>
          </p:txBody>
        </p:sp>
      </p:grpSp>
      <p:grpSp>
        <p:nvGrpSpPr>
          <p:cNvPr id="4" name="Group 132"/>
          <p:cNvGrpSpPr/>
          <p:nvPr/>
        </p:nvGrpSpPr>
        <p:grpSpPr>
          <a:xfrm>
            <a:off x="1928826" y="1428736"/>
            <a:ext cx="1524724" cy="2124286"/>
            <a:chOff x="2066" y="433514"/>
            <a:chExt cx="8135406" cy="813483"/>
          </a:xfrm>
          <a:scene3d>
            <a:camera prst="orthographicFront"/>
            <a:lightRig rig="chilly" dir="t"/>
          </a:scene3d>
        </p:grpSpPr>
        <p:sp>
          <p:nvSpPr>
            <p:cNvPr id="134" name="Rounded Rectangle 133"/>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5"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5" name="Group 135"/>
          <p:cNvGrpSpPr/>
          <p:nvPr/>
        </p:nvGrpSpPr>
        <p:grpSpPr>
          <a:xfrm>
            <a:off x="1937352" y="3662168"/>
            <a:ext cx="1524724" cy="2124286"/>
            <a:chOff x="2066" y="433514"/>
            <a:chExt cx="8135406" cy="813483"/>
          </a:xfrm>
          <a:scene3d>
            <a:camera prst="orthographicFront"/>
            <a:lightRig rig="chilly" dir="t"/>
          </a:scene3d>
        </p:grpSpPr>
        <p:sp>
          <p:nvSpPr>
            <p:cNvPr id="137" name="Rounded Rectangle 136"/>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8"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User</a:t>
              </a:r>
              <a:br>
                <a:rPr lang="en-US" sz="1400" b="1" dirty="0">
                  <a:solidFill>
                    <a:srgbClr val="FFFFFF"/>
                  </a:solidFill>
                  <a:latin typeface="Tahoma"/>
                  <a:cs typeface="+mn-cs"/>
                </a:rPr>
              </a:br>
              <a:r>
                <a:rPr lang="en-US" sz="1400" b="1" dirty="0">
                  <a:solidFill>
                    <a:srgbClr val="FFFFFF"/>
                  </a:solidFill>
                  <a:latin typeface="Tahoma"/>
                  <a:cs typeface="+mn-cs"/>
                </a:rPr>
                <a:t>Interface</a:t>
              </a:r>
              <a:endParaRPr lang="en-US" sz="1400" b="1" dirty="0">
                <a:solidFill>
                  <a:srgbClr val="FFFFFF"/>
                </a:solidFill>
                <a:latin typeface="Tahoma"/>
                <a:cs typeface="+mn-cs"/>
              </a:endParaRPr>
            </a:p>
          </p:txBody>
        </p:sp>
      </p:grpSp>
      <p:grpSp>
        <p:nvGrpSpPr>
          <p:cNvPr id="6" name="Group 138"/>
          <p:cNvGrpSpPr/>
          <p:nvPr/>
        </p:nvGrpSpPr>
        <p:grpSpPr>
          <a:xfrm>
            <a:off x="4286280" y="1428736"/>
            <a:ext cx="1071570" cy="4357718"/>
            <a:chOff x="2066" y="433514"/>
            <a:chExt cx="8135406" cy="813483"/>
          </a:xfrm>
          <a:scene3d>
            <a:camera prst="orthographicFront"/>
            <a:lightRig rig="chilly" dir="t"/>
          </a:scene3d>
        </p:grpSpPr>
        <p:sp>
          <p:nvSpPr>
            <p:cNvPr id="140" name="Rounded Rectangle 139"/>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41"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142" name="Rounded Rectangle 141"/>
          <p:cNvSpPr/>
          <p:nvPr/>
        </p:nvSpPr>
        <p:spPr>
          <a:xfrm>
            <a:off x="7500990" y="1643050"/>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defTabSz="1066800" fontAlgn="auto">
              <a:lnSpc>
                <a:spcPct val="90000"/>
              </a:lnSpc>
              <a:spcBef>
                <a:spcPts val="0"/>
              </a:spcBef>
              <a:spcAft>
                <a:spcPct val="35000"/>
              </a:spcAft>
              <a:defRPr/>
            </a:pPr>
            <a:r>
              <a:rPr lang="en-US" sz="1400" kern="0" dirty="0">
                <a:solidFill>
                  <a:srgbClr val="FFFFFF"/>
                </a:solidFill>
                <a:latin typeface="Tahoma"/>
                <a:cs typeface="+mn-cs"/>
              </a:rPr>
              <a:t>Web Service</a:t>
            </a:r>
            <a:endParaRPr lang="en-US" sz="1400" kern="0" dirty="0">
              <a:solidFill>
                <a:srgbClr val="FFFFFF"/>
              </a:solidFill>
              <a:latin typeface="Tahoma"/>
              <a:cs typeface="+mn-cs"/>
            </a:endParaRPr>
          </a:p>
        </p:txBody>
      </p:sp>
      <p:sp>
        <p:nvSpPr>
          <p:cNvPr id="143" name="Rounded Rectangle 142"/>
          <p:cNvSpPr/>
          <p:nvPr/>
        </p:nvSpPr>
        <p:spPr>
          <a:xfrm>
            <a:off x="7500990" y="2285992"/>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Database</a:t>
            </a:r>
            <a:endParaRPr lang="en-US" sz="1400" kern="0" dirty="0">
              <a:solidFill>
                <a:srgbClr val="FFFFFF"/>
              </a:solidFill>
              <a:latin typeface="Tahoma"/>
              <a:cs typeface="+mn-cs"/>
            </a:endParaRPr>
          </a:p>
        </p:txBody>
      </p:sp>
      <p:sp>
        <p:nvSpPr>
          <p:cNvPr id="144" name="Rounded Rectangle 143"/>
          <p:cNvSpPr/>
          <p:nvPr/>
        </p:nvSpPr>
        <p:spPr>
          <a:xfrm>
            <a:off x="7500990" y="2928934"/>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Mainframe</a:t>
            </a:r>
            <a:endParaRPr lang="en-US" sz="1400" kern="0" dirty="0">
              <a:solidFill>
                <a:srgbClr val="FFFFFF"/>
              </a:solidFill>
              <a:latin typeface="Tahoma"/>
              <a:cs typeface="+mn-cs"/>
            </a:endParaRPr>
          </a:p>
        </p:txBody>
      </p:sp>
      <p:sp>
        <p:nvSpPr>
          <p:cNvPr id="145" name="Rounded Rectangle 144"/>
          <p:cNvSpPr/>
          <p:nvPr/>
        </p:nvSpPr>
        <p:spPr>
          <a:xfrm>
            <a:off x="7500958" y="4857760"/>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File System</a:t>
            </a:r>
            <a:endParaRPr lang="en-US" sz="1400" kern="0" dirty="0">
              <a:solidFill>
                <a:srgbClr val="FFFFFF"/>
              </a:solidFill>
              <a:latin typeface="Tahoma"/>
              <a:cs typeface="+mn-cs"/>
            </a:endParaRPr>
          </a:p>
        </p:txBody>
      </p:sp>
      <p:sp>
        <p:nvSpPr>
          <p:cNvPr id="146" name="Rounded Rectangle 145"/>
          <p:cNvSpPr/>
          <p:nvPr/>
        </p:nvSpPr>
        <p:spPr>
          <a:xfrm>
            <a:off x="142876" y="2947788"/>
            <a:ext cx="1214446" cy="1267030"/>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7" name="Group 146"/>
          <p:cNvGrpSpPr/>
          <p:nvPr/>
        </p:nvGrpSpPr>
        <p:grpSpPr>
          <a:xfrm>
            <a:off x="5357850" y="1428736"/>
            <a:ext cx="1071570" cy="4357718"/>
            <a:chOff x="2066" y="433514"/>
            <a:chExt cx="8135406" cy="813483"/>
          </a:xfrm>
          <a:scene3d>
            <a:camera prst="orthographicFront"/>
            <a:lightRig rig="chilly" dir="t"/>
          </a:scene3d>
        </p:grpSpPr>
        <p:sp>
          <p:nvSpPr>
            <p:cNvPr id="148" name="Rounded Rectangle 14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49"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cxnSp>
        <p:nvCxnSpPr>
          <p:cNvPr id="150" name="Shape 149"/>
          <p:cNvCxnSpPr/>
          <p:nvPr/>
        </p:nvCxnSpPr>
        <p:spPr bwMode="auto">
          <a:xfrm rot="5400000" flipH="1" flipV="1">
            <a:off x="1092995" y="2148681"/>
            <a:ext cx="493712" cy="1177925"/>
          </a:xfrm>
          <a:prstGeom prst="bentConnector2">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1" name="Shape 150"/>
          <p:cNvCxnSpPr/>
          <p:nvPr/>
        </p:nvCxnSpPr>
        <p:spPr bwMode="auto">
          <a:xfrm rot="10800000">
            <a:off x="750888" y="4178300"/>
            <a:ext cx="1177925" cy="536575"/>
          </a:xfrm>
          <a:prstGeom prst="bentConnector2">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2" name="Straight Arrow Connector 151"/>
          <p:cNvCxnSpPr/>
          <p:nvPr/>
        </p:nvCxnSpPr>
        <p:spPr bwMode="auto">
          <a:xfrm flipV="1">
            <a:off x="3292475" y="2500313"/>
            <a:ext cx="1106488" cy="1587"/>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3" name="Straight Arrow Connector 152"/>
          <p:cNvCxnSpPr/>
          <p:nvPr/>
        </p:nvCxnSpPr>
        <p:spPr bwMode="auto">
          <a:xfrm>
            <a:off x="4981575" y="2500313"/>
            <a:ext cx="714375" cy="1587"/>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4" name="Straight Arrow Connector 153"/>
          <p:cNvCxnSpPr/>
          <p:nvPr/>
        </p:nvCxnSpPr>
        <p:spPr bwMode="auto">
          <a:xfrm>
            <a:off x="3395663" y="4695825"/>
            <a:ext cx="1000125" cy="19050"/>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55" name="Straight Arrow Connector 154"/>
          <p:cNvCxnSpPr/>
          <p:nvPr/>
        </p:nvCxnSpPr>
        <p:spPr bwMode="auto">
          <a:xfrm>
            <a:off x="4981575" y="4714875"/>
            <a:ext cx="714375" cy="1588"/>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56" name="Straight Arrow Connector 155"/>
          <p:cNvCxnSpPr/>
          <p:nvPr/>
        </p:nvCxnSpPr>
        <p:spPr bwMode="auto">
          <a:xfrm>
            <a:off x="6357938" y="2457450"/>
            <a:ext cx="1050925"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
        <p:nvSpPr>
          <p:cNvPr id="157" name="Rounded Rectangle 156"/>
          <p:cNvSpPr/>
          <p:nvPr/>
        </p:nvSpPr>
        <p:spPr>
          <a:xfrm>
            <a:off x="7500990" y="3571876"/>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Etc…</a:t>
            </a:r>
            <a:endParaRPr lang="en-US" sz="1400" kern="0" dirty="0">
              <a:solidFill>
                <a:srgbClr val="FFFFFF"/>
              </a:solidFill>
              <a:latin typeface="Tahoma"/>
              <a:cs typeface="+mn-cs"/>
            </a:endParaRPr>
          </a:p>
        </p:txBody>
      </p:sp>
      <p:cxnSp>
        <p:nvCxnSpPr>
          <p:cNvPr id="158" name="Straight Arrow Connector 157"/>
          <p:cNvCxnSpPr/>
          <p:nvPr/>
        </p:nvCxnSpPr>
        <p:spPr bwMode="auto">
          <a:xfrm>
            <a:off x="6357938" y="5214938"/>
            <a:ext cx="1000125" cy="9525"/>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62" name="Straight Arrow Connector 161"/>
          <p:cNvCxnSpPr/>
          <p:nvPr/>
        </p:nvCxnSpPr>
        <p:spPr bwMode="auto">
          <a:xfrm>
            <a:off x="6357938" y="5062538"/>
            <a:ext cx="1050925"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63" name="Straight Arrow Connector 162"/>
          <p:cNvCxnSpPr/>
          <p:nvPr/>
        </p:nvCxnSpPr>
        <p:spPr bwMode="auto">
          <a:xfrm>
            <a:off x="6357938" y="2609850"/>
            <a:ext cx="1000125" cy="9525"/>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sp>
        <p:nvSpPr>
          <p:cNvPr id="73" name="Line Callout 2 (Border and Accent Bar) 72"/>
          <p:cNvSpPr/>
          <p:nvPr/>
        </p:nvSpPr>
        <p:spPr bwMode="auto">
          <a:xfrm flipH="1">
            <a:off x="339632" y="1120607"/>
            <a:ext cx="2422817" cy="369228"/>
          </a:xfrm>
          <a:prstGeom prst="accentBorderCallout2">
            <a:avLst>
              <a:gd name="adj1" fmla="val 27083"/>
              <a:gd name="adj2" fmla="val -2004"/>
              <a:gd name="adj3" fmla="val 22916"/>
              <a:gd name="adj4" fmla="val -10337"/>
              <a:gd name="adj5" fmla="val 156470"/>
              <a:gd name="adj6" fmla="val -18160"/>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isAuthorizedForURL</a:t>
            </a:r>
            <a:endParaRPr lang="en-US" sz="1400" b="1" dirty="0">
              <a:solidFill>
                <a:schemeClr val="tx1"/>
              </a:solidFill>
            </a:endParaRPr>
          </a:p>
        </p:txBody>
      </p:sp>
      <p:sp>
        <p:nvSpPr>
          <p:cNvPr id="74" name="Line Callout 2 (Border and Accent Bar) 73"/>
          <p:cNvSpPr/>
          <p:nvPr/>
        </p:nvSpPr>
        <p:spPr bwMode="auto">
          <a:xfrm flipH="1">
            <a:off x="271076" y="5648396"/>
            <a:ext cx="2422817" cy="369228"/>
          </a:xfrm>
          <a:prstGeom prst="accentBorderCallout2">
            <a:avLst>
              <a:gd name="adj1" fmla="val 27083"/>
              <a:gd name="adj2" fmla="val -2004"/>
              <a:gd name="adj3" fmla="val 22916"/>
              <a:gd name="adj4" fmla="val -10337"/>
              <a:gd name="adj5" fmla="val -132167"/>
              <a:gd name="adj6" fmla="val -16093"/>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isAuthorizedForFunction</a:t>
            </a:r>
            <a:endParaRPr lang="en-US" sz="1400" b="1" dirty="0">
              <a:solidFill>
                <a:schemeClr val="tx1"/>
              </a:solidFill>
            </a:endParaRPr>
          </a:p>
        </p:txBody>
      </p:sp>
      <p:sp>
        <p:nvSpPr>
          <p:cNvPr id="180" name="Line Callout 2 (Border and Accent Bar) 179"/>
          <p:cNvSpPr/>
          <p:nvPr/>
        </p:nvSpPr>
        <p:spPr bwMode="auto">
          <a:xfrm rot="10800000" flipH="1" flipV="1">
            <a:off x="2124122" y="1828515"/>
            <a:ext cx="2422817" cy="369228"/>
          </a:xfrm>
          <a:prstGeom prst="accentBorderCallout2">
            <a:avLst>
              <a:gd name="adj1" fmla="val 71083"/>
              <a:gd name="adj2" fmla="val 102270"/>
              <a:gd name="adj3" fmla="val 70916"/>
              <a:gd name="adj4" fmla="val 111885"/>
              <a:gd name="adj5" fmla="val 192017"/>
              <a:gd name="adj6" fmla="val 115609"/>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isAuthorizedForFunction</a:t>
            </a:r>
            <a:endParaRPr lang="en-US" sz="1400" b="1" dirty="0">
              <a:solidFill>
                <a:schemeClr val="tx1"/>
              </a:solidFill>
            </a:endParaRPr>
          </a:p>
        </p:txBody>
      </p:sp>
      <p:sp>
        <p:nvSpPr>
          <p:cNvPr id="44" name="Line Callout 2 (Border and Accent Bar) 43"/>
          <p:cNvSpPr/>
          <p:nvPr/>
        </p:nvSpPr>
        <p:spPr bwMode="auto">
          <a:xfrm flipH="1">
            <a:off x="5078900" y="2023552"/>
            <a:ext cx="2422817" cy="369228"/>
          </a:xfrm>
          <a:prstGeom prst="accentBorderCallout2">
            <a:avLst>
              <a:gd name="adj1" fmla="val 27083"/>
              <a:gd name="adj2" fmla="val -2004"/>
              <a:gd name="adj3" fmla="val 22916"/>
              <a:gd name="adj4" fmla="val -10337"/>
              <a:gd name="adj5" fmla="val 166535"/>
              <a:gd name="adj6" fmla="val -17114"/>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isAuthorizedForService</a:t>
            </a:r>
            <a:endParaRPr lang="en-US" sz="1400" b="1" dirty="0">
              <a:solidFill>
                <a:schemeClr val="tx1"/>
              </a:solidFill>
            </a:endParaRPr>
          </a:p>
        </p:txBody>
      </p:sp>
      <p:sp>
        <p:nvSpPr>
          <p:cNvPr id="179" name="Line Callout 2 (Border and Accent Bar) 178"/>
          <p:cNvSpPr/>
          <p:nvPr/>
        </p:nvSpPr>
        <p:spPr bwMode="auto">
          <a:xfrm rot="10800000" flipH="1" flipV="1">
            <a:off x="3204680" y="1153310"/>
            <a:ext cx="2422817" cy="369228"/>
          </a:xfrm>
          <a:prstGeom prst="accentBorderCallout2">
            <a:avLst>
              <a:gd name="adj1" fmla="val 71083"/>
              <a:gd name="adj2" fmla="val 102270"/>
              <a:gd name="adj3" fmla="val 70916"/>
              <a:gd name="adj4" fmla="val 111885"/>
              <a:gd name="adj5" fmla="val 192017"/>
              <a:gd name="adj6" fmla="val 115609"/>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isAuthorizedForData</a:t>
            </a:r>
            <a:endParaRPr lang="en-US" sz="1400" b="1" dirty="0">
              <a:solidFill>
                <a:schemeClr val="tx1"/>
              </a:solidFill>
            </a:endParaRPr>
          </a:p>
        </p:txBody>
      </p:sp>
      <p:sp>
        <p:nvSpPr>
          <p:cNvPr id="45" name="Line Callout 2 (Border and Accent Bar) 44"/>
          <p:cNvSpPr/>
          <p:nvPr/>
        </p:nvSpPr>
        <p:spPr bwMode="auto">
          <a:xfrm flipH="1">
            <a:off x="5066408" y="4154646"/>
            <a:ext cx="2422817" cy="369228"/>
          </a:xfrm>
          <a:prstGeom prst="accentBorderCallout2">
            <a:avLst>
              <a:gd name="adj1" fmla="val 27083"/>
              <a:gd name="adj2" fmla="val -2004"/>
              <a:gd name="adj3" fmla="val 22916"/>
              <a:gd name="adj4" fmla="val -10337"/>
              <a:gd name="adj5" fmla="val 166535"/>
              <a:gd name="adj6" fmla="val -17114"/>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isAuthorizedForFile</a:t>
            </a:r>
            <a:endParaRPr lang="en-US"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1000"/>
                                        <p:tgtEl>
                                          <p:spTgt spid="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0"/>
          <p:cNvSpPr>
            <a:spLocks noGrp="1"/>
          </p:cNvSpPr>
          <p:nvPr>
            <p:ph type="title"/>
          </p:nvPr>
        </p:nvSpPr>
        <p:spPr/>
        <p:txBody>
          <a:bodyPr/>
          <a:lstStyle/>
          <a:p>
            <a:pPr eaLnBrk="1" hangingPunct="1"/>
            <a:r>
              <a:rPr lang="en-US" altLang="ko-KR" smtClean="0">
                <a:ea typeface="굴림" charset="-127"/>
              </a:rPr>
              <a:t>Handling Direct Object References</a:t>
            </a:r>
          </a:p>
        </p:txBody>
      </p:sp>
      <p:grpSp>
        <p:nvGrpSpPr>
          <p:cNvPr id="2" name="Group 126"/>
          <p:cNvGrpSpPr/>
          <p:nvPr/>
        </p:nvGrpSpPr>
        <p:grpSpPr>
          <a:xfrm>
            <a:off x="7286644" y="4500570"/>
            <a:ext cx="1643042" cy="1285884"/>
            <a:chOff x="2066" y="433514"/>
            <a:chExt cx="8135406" cy="813483"/>
          </a:xfrm>
          <a:scene3d>
            <a:camera prst="orthographicFront"/>
            <a:lightRig rig="chilly" dir="t"/>
          </a:scene3d>
        </p:grpSpPr>
        <p:sp>
          <p:nvSpPr>
            <p:cNvPr id="128" name="Rounded Rectangle 12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29"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endParaRPr lang="en-US" sz="1400" b="1" dirty="0">
                <a:solidFill>
                  <a:srgbClr val="FFFFFF"/>
                </a:solidFill>
                <a:latin typeface="Tahoma"/>
                <a:cs typeface="+mn-cs"/>
              </a:endParaRPr>
            </a:p>
            <a:p>
              <a:pPr algn="ctr" defTabSz="1066800" fontAlgn="auto">
                <a:lnSpc>
                  <a:spcPct val="90000"/>
                </a:lnSpc>
                <a:spcAft>
                  <a:spcPct val="35000"/>
                </a:spcAft>
                <a:defRPr/>
              </a:pPr>
              <a:endParaRPr lang="en-US" sz="1400" kern="0" dirty="0">
                <a:solidFill>
                  <a:srgbClr val="FFFFFF"/>
                </a:solidFill>
                <a:latin typeface="Tahoma"/>
                <a:cs typeface="+mn-cs"/>
              </a:endParaRPr>
            </a:p>
            <a:p>
              <a:pPr algn="ctr" defTabSz="1066800" fontAlgn="auto">
                <a:lnSpc>
                  <a:spcPct val="90000"/>
                </a:lnSpc>
                <a:spcAft>
                  <a:spcPct val="35000"/>
                </a:spcAft>
                <a:defRPr/>
              </a:pPr>
              <a:endParaRPr lang="en-US" sz="1400" b="1" dirty="0">
                <a:solidFill>
                  <a:srgbClr val="FFFFFF"/>
                </a:solidFill>
                <a:latin typeface="Tahoma"/>
                <a:cs typeface="+mn-cs"/>
              </a:endParaRPr>
            </a:p>
          </p:txBody>
        </p:sp>
      </p:grpSp>
      <p:grpSp>
        <p:nvGrpSpPr>
          <p:cNvPr id="3" name="Group 129"/>
          <p:cNvGrpSpPr/>
          <p:nvPr/>
        </p:nvGrpSpPr>
        <p:grpSpPr>
          <a:xfrm>
            <a:off x="7286676" y="1428736"/>
            <a:ext cx="1643042" cy="2928958"/>
            <a:chOff x="2066" y="433514"/>
            <a:chExt cx="8135406" cy="813483"/>
          </a:xfrm>
          <a:scene3d>
            <a:camera prst="orthographicFront"/>
            <a:lightRig rig="chilly" dir="t"/>
          </a:scene3d>
        </p:grpSpPr>
        <p:sp>
          <p:nvSpPr>
            <p:cNvPr id="131" name="Rounded Rectangle 130"/>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endParaRPr lang="en-US" sz="1400" b="1" dirty="0">
                <a:solidFill>
                  <a:srgbClr val="FFFFFF"/>
                </a:solidFill>
                <a:latin typeface="Tahoma"/>
                <a:cs typeface="+mn-cs"/>
              </a:endParaRPr>
            </a:p>
            <a:p>
              <a:pPr algn="ctr" defTabSz="1066800" fontAlgn="auto">
                <a:lnSpc>
                  <a:spcPct val="90000"/>
                </a:lnSpc>
                <a:spcAft>
                  <a:spcPct val="35000"/>
                </a:spcAft>
                <a:defRPr/>
              </a:pPr>
              <a:endParaRPr lang="en-US" sz="1400" kern="0" dirty="0">
                <a:solidFill>
                  <a:srgbClr val="FFFFFF"/>
                </a:solidFill>
                <a:latin typeface="Tahoma"/>
                <a:cs typeface="+mn-cs"/>
              </a:endParaRPr>
            </a:p>
            <a:p>
              <a:pPr algn="ctr" defTabSz="1066800" fontAlgn="auto">
                <a:lnSpc>
                  <a:spcPct val="90000"/>
                </a:lnSpc>
                <a:spcAft>
                  <a:spcPct val="35000"/>
                </a:spcAft>
                <a:defRPr/>
              </a:pPr>
              <a:endParaRPr lang="en-US" sz="1400" b="1" dirty="0">
                <a:solidFill>
                  <a:srgbClr val="FFFFFF"/>
                </a:solidFill>
                <a:latin typeface="Tahoma"/>
                <a:cs typeface="+mn-cs"/>
              </a:endParaRPr>
            </a:p>
          </p:txBody>
        </p:sp>
      </p:grpSp>
      <p:grpSp>
        <p:nvGrpSpPr>
          <p:cNvPr id="4" name="Group 138"/>
          <p:cNvGrpSpPr/>
          <p:nvPr/>
        </p:nvGrpSpPr>
        <p:grpSpPr>
          <a:xfrm>
            <a:off x="3522695" y="1428736"/>
            <a:ext cx="1611600" cy="4357718"/>
            <a:chOff x="2066" y="433514"/>
            <a:chExt cx="8135406" cy="813483"/>
          </a:xfrm>
          <a:scene3d>
            <a:camera prst="orthographicFront"/>
            <a:lightRig rig="chilly" dir="t"/>
          </a:scene3d>
        </p:grpSpPr>
        <p:sp>
          <p:nvSpPr>
            <p:cNvPr id="140" name="Rounded Rectangle 139"/>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41"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Access Reference Map</a:t>
              </a:r>
              <a:endParaRPr lang="en-US" sz="1400" b="1" dirty="0">
                <a:solidFill>
                  <a:srgbClr val="FFFFFF"/>
                </a:solidFill>
                <a:latin typeface="Tahoma"/>
                <a:cs typeface="+mn-cs"/>
              </a:endParaRPr>
            </a:p>
          </p:txBody>
        </p:sp>
      </p:grpSp>
      <p:sp>
        <p:nvSpPr>
          <p:cNvPr id="142" name="Rounded Rectangle 141"/>
          <p:cNvSpPr/>
          <p:nvPr/>
        </p:nvSpPr>
        <p:spPr>
          <a:xfrm>
            <a:off x="7500990" y="1643050"/>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defTabSz="1066800" fontAlgn="auto">
              <a:lnSpc>
                <a:spcPct val="90000"/>
              </a:lnSpc>
              <a:spcBef>
                <a:spcPts val="0"/>
              </a:spcBef>
              <a:spcAft>
                <a:spcPct val="35000"/>
              </a:spcAft>
              <a:defRPr/>
            </a:pPr>
            <a:r>
              <a:rPr lang="en-US" sz="1400" kern="0" dirty="0">
                <a:solidFill>
                  <a:srgbClr val="FFFFFF"/>
                </a:solidFill>
                <a:latin typeface="Tahoma"/>
                <a:cs typeface="+mn-cs"/>
              </a:rPr>
              <a:t>Web Service</a:t>
            </a:r>
            <a:endParaRPr lang="en-US" sz="1400" kern="0" dirty="0">
              <a:solidFill>
                <a:srgbClr val="FFFFFF"/>
              </a:solidFill>
              <a:latin typeface="Tahoma"/>
              <a:cs typeface="+mn-cs"/>
            </a:endParaRPr>
          </a:p>
        </p:txBody>
      </p:sp>
      <p:sp>
        <p:nvSpPr>
          <p:cNvPr id="143" name="Rounded Rectangle 142"/>
          <p:cNvSpPr/>
          <p:nvPr/>
        </p:nvSpPr>
        <p:spPr>
          <a:xfrm>
            <a:off x="7500990" y="2285992"/>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Database</a:t>
            </a:r>
            <a:endParaRPr lang="en-US" sz="1400" kern="0" dirty="0">
              <a:solidFill>
                <a:srgbClr val="FFFFFF"/>
              </a:solidFill>
              <a:latin typeface="Tahoma"/>
              <a:cs typeface="+mn-cs"/>
            </a:endParaRPr>
          </a:p>
        </p:txBody>
      </p:sp>
      <p:sp>
        <p:nvSpPr>
          <p:cNvPr id="144" name="Rounded Rectangle 143"/>
          <p:cNvSpPr/>
          <p:nvPr/>
        </p:nvSpPr>
        <p:spPr>
          <a:xfrm>
            <a:off x="7500990" y="2928934"/>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Mainframe</a:t>
            </a:r>
            <a:endParaRPr lang="en-US" sz="1400" kern="0" dirty="0">
              <a:solidFill>
                <a:srgbClr val="FFFFFF"/>
              </a:solidFill>
              <a:latin typeface="Tahoma"/>
              <a:cs typeface="+mn-cs"/>
            </a:endParaRPr>
          </a:p>
        </p:txBody>
      </p:sp>
      <p:sp>
        <p:nvSpPr>
          <p:cNvPr id="145" name="Rounded Rectangle 144"/>
          <p:cNvSpPr/>
          <p:nvPr/>
        </p:nvSpPr>
        <p:spPr>
          <a:xfrm>
            <a:off x="7500958" y="4857760"/>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File System</a:t>
            </a:r>
            <a:endParaRPr lang="en-US" sz="1400" kern="0" dirty="0">
              <a:solidFill>
                <a:srgbClr val="FFFFFF"/>
              </a:solidFill>
              <a:latin typeface="Tahoma"/>
              <a:cs typeface="+mn-cs"/>
            </a:endParaRPr>
          </a:p>
        </p:txBody>
      </p:sp>
      <p:sp>
        <p:nvSpPr>
          <p:cNvPr id="146" name="Rounded Rectangle 145"/>
          <p:cNvSpPr/>
          <p:nvPr/>
        </p:nvSpPr>
        <p:spPr>
          <a:xfrm>
            <a:off x="142876" y="2947788"/>
            <a:ext cx="1214446" cy="1267030"/>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cxnSp>
        <p:nvCxnSpPr>
          <p:cNvPr id="150" name="Shape 149"/>
          <p:cNvCxnSpPr/>
          <p:nvPr/>
        </p:nvCxnSpPr>
        <p:spPr bwMode="auto">
          <a:xfrm flipV="1">
            <a:off x="750888" y="2332038"/>
            <a:ext cx="2517775" cy="447675"/>
          </a:xfrm>
          <a:prstGeom prst="bentConnector3">
            <a:avLst>
              <a:gd name="adj1" fmla="val 993"/>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1" name="Shape 150"/>
          <p:cNvCxnSpPr/>
          <p:nvPr/>
        </p:nvCxnSpPr>
        <p:spPr bwMode="auto">
          <a:xfrm rot="10800000">
            <a:off x="750888" y="4178300"/>
            <a:ext cx="2700337" cy="530225"/>
          </a:xfrm>
          <a:prstGeom prst="bentConnector3">
            <a:avLst>
              <a:gd name="adj1" fmla="val 9992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6" name="Straight Arrow Connector 155"/>
          <p:cNvCxnSpPr/>
          <p:nvPr/>
        </p:nvCxnSpPr>
        <p:spPr bwMode="auto">
          <a:xfrm>
            <a:off x="5214938" y="2457450"/>
            <a:ext cx="2011362"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
        <p:nvSpPr>
          <p:cNvPr id="157" name="Rounded Rectangle 156"/>
          <p:cNvSpPr/>
          <p:nvPr/>
        </p:nvSpPr>
        <p:spPr>
          <a:xfrm>
            <a:off x="7500990" y="3571876"/>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Etc…</a:t>
            </a:r>
            <a:endParaRPr lang="en-US" sz="1400" kern="0" dirty="0">
              <a:solidFill>
                <a:srgbClr val="FFFFFF"/>
              </a:solidFill>
              <a:latin typeface="Tahoma"/>
              <a:cs typeface="+mn-cs"/>
            </a:endParaRPr>
          </a:p>
        </p:txBody>
      </p:sp>
      <p:cxnSp>
        <p:nvCxnSpPr>
          <p:cNvPr id="158" name="Straight Arrow Connector 157"/>
          <p:cNvCxnSpPr/>
          <p:nvPr/>
        </p:nvCxnSpPr>
        <p:spPr bwMode="auto">
          <a:xfrm>
            <a:off x="5214938" y="5214938"/>
            <a:ext cx="2011362" cy="9525"/>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62" name="Straight Arrow Connector 161"/>
          <p:cNvCxnSpPr/>
          <p:nvPr/>
        </p:nvCxnSpPr>
        <p:spPr bwMode="auto">
          <a:xfrm>
            <a:off x="5214938" y="5062538"/>
            <a:ext cx="2011362"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63" name="Straight Arrow Connector 162"/>
          <p:cNvCxnSpPr/>
          <p:nvPr/>
        </p:nvCxnSpPr>
        <p:spPr bwMode="auto">
          <a:xfrm>
            <a:off x="5214938" y="2609850"/>
            <a:ext cx="2011362" cy="9525"/>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grpSp>
        <p:nvGrpSpPr>
          <p:cNvPr id="5" name="Group 67"/>
          <p:cNvGrpSpPr>
            <a:grpSpLocks/>
          </p:cNvGrpSpPr>
          <p:nvPr/>
        </p:nvGrpSpPr>
        <p:grpSpPr bwMode="auto">
          <a:xfrm>
            <a:off x="0" y="1771650"/>
            <a:ext cx="7169150" cy="3078163"/>
            <a:chOff x="95000" y="1670574"/>
            <a:chExt cx="7169154" cy="3077277"/>
          </a:xfrm>
        </p:grpSpPr>
        <p:sp>
          <p:nvSpPr>
            <p:cNvPr id="16409" name="Rectangle 57"/>
            <p:cNvSpPr>
              <a:spLocks noChangeArrowheads="1"/>
            </p:cNvSpPr>
            <p:nvPr/>
          </p:nvSpPr>
          <p:spPr bwMode="auto">
            <a:xfrm>
              <a:off x="95000" y="1670574"/>
              <a:ext cx="3366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ea typeface="굴림" charset="-127"/>
                  <a:hlinkClick r:id="rId3"/>
                </a:rPr>
                <a:t>http://app?file=7d3J93</a:t>
              </a:r>
              <a:r>
                <a:rPr lang="en-US" altLang="ko-KR" sz="2000" b="1">
                  <a:ea typeface="굴림" charset="-127"/>
                </a:rPr>
                <a:t> </a:t>
              </a:r>
            </a:p>
          </p:txBody>
        </p:sp>
        <p:sp>
          <p:nvSpPr>
            <p:cNvPr id="16410" name="Rectangle 58"/>
            <p:cNvSpPr>
              <a:spLocks noChangeArrowheads="1"/>
            </p:cNvSpPr>
            <p:nvPr/>
          </p:nvSpPr>
          <p:spPr bwMode="auto">
            <a:xfrm>
              <a:off x="5269697" y="4347741"/>
              <a:ext cx="1994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ea typeface="굴림" charset="-127"/>
                </a:rPr>
                <a:t>Report123.xls</a:t>
              </a:r>
            </a:p>
          </p:txBody>
        </p:sp>
      </p:grpSp>
      <p:sp>
        <p:nvSpPr>
          <p:cNvPr id="16403" name="Rectangle 61"/>
          <p:cNvSpPr>
            <a:spLocks noChangeArrowheads="1"/>
          </p:cNvSpPr>
          <p:nvPr/>
        </p:nvSpPr>
        <p:spPr bwMode="auto">
          <a:xfrm>
            <a:off x="5199063" y="5818188"/>
            <a:ext cx="246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ea typeface="굴림" charset="-127"/>
              </a:rPr>
              <a:t>Direct References</a:t>
            </a:r>
          </a:p>
        </p:txBody>
      </p:sp>
      <p:sp>
        <p:nvSpPr>
          <p:cNvPr id="16404" name="Rectangle 62"/>
          <p:cNvSpPr>
            <a:spLocks noChangeArrowheads="1"/>
          </p:cNvSpPr>
          <p:nvPr/>
        </p:nvSpPr>
        <p:spPr bwMode="auto">
          <a:xfrm>
            <a:off x="882650" y="5818188"/>
            <a:ext cx="272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solidFill>
                  <a:srgbClr val="FF0000"/>
                </a:solidFill>
                <a:ea typeface="굴림" charset="-127"/>
              </a:rPr>
              <a:t>Indirect References</a:t>
            </a:r>
          </a:p>
        </p:txBody>
      </p:sp>
      <p:grpSp>
        <p:nvGrpSpPr>
          <p:cNvPr id="6" name="Group 66"/>
          <p:cNvGrpSpPr>
            <a:grpSpLocks/>
          </p:cNvGrpSpPr>
          <p:nvPr/>
        </p:nvGrpSpPr>
        <p:grpSpPr bwMode="auto">
          <a:xfrm>
            <a:off x="11113" y="1484313"/>
            <a:ext cx="7131050" cy="407987"/>
            <a:chOff x="112490" y="1397779"/>
            <a:chExt cx="7130612" cy="408450"/>
          </a:xfrm>
        </p:grpSpPr>
        <p:sp>
          <p:nvSpPr>
            <p:cNvPr id="16407" name="Rectangle 64"/>
            <p:cNvSpPr>
              <a:spLocks noChangeArrowheads="1"/>
            </p:cNvSpPr>
            <p:nvPr/>
          </p:nvSpPr>
          <p:spPr bwMode="auto">
            <a:xfrm>
              <a:off x="112490" y="1397779"/>
              <a:ext cx="2345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ea typeface="굴림" charset="-127"/>
                  <a:hlinkClick r:id="rId3"/>
                </a:rPr>
                <a:t>http://app?id=1</a:t>
              </a:r>
              <a:endParaRPr lang="en-US" altLang="ko-KR" sz="2000" b="1">
                <a:ea typeface="굴림" charset="-127"/>
              </a:endParaRPr>
            </a:p>
          </p:txBody>
        </p:sp>
        <p:sp>
          <p:nvSpPr>
            <p:cNvPr id="16408" name="Rectangle 65"/>
            <p:cNvSpPr>
              <a:spLocks noChangeArrowheads="1"/>
            </p:cNvSpPr>
            <p:nvPr/>
          </p:nvSpPr>
          <p:spPr bwMode="auto">
            <a:xfrm>
              <a:off x="5269485" y="1406119"/>
              <a:ext cx="1973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ea typeface="굴림" charset="-127"/>
                </a:rPr>
                <a:t>Acct:9182374</a:t>
              </a:r>
            </a:p>
          </p:txBody>
        </p:sp>
      </p:grpSp>
      <p:sp>
        <p:nvSpPr>
          <p:cNvPr id="33" name="Rectangle 32"/>
          <p:cNvSpPr>
            <a:spLocks noChangeArrowheads="1"/>
          </p:cNvSpPr>
          <p:nvPr/>
        </p:nvSpPr>
        <p:spPr bwMode="auto">
          <a:xfrm>
            <a:off x="9525" y="1212850"/>
            <a:ext cx="3402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2000" b="1">
                <a:ea typeface="굴림" charset="-127"/>
                <a:hlinkClick r:id="rId4"/>
              </a:rPr>
              <a:t>http://app?id=9182374</a:t>
            </a:r>
            <a:r>
              <a:rPr lang="en-US" altLang="ko-KR" sz="2000" b="1">
                <a:ea typeface="굴림" charset="-127"/>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33"/>
                                        </p:tgtEl>
                                      </p:cBhvr>
                                    </p:animEffect>
                                    <p:set>
                                      <p:cBhvr>
                                        <p:cTn id="12" dur="1" fill="hold">
                                          <p:stCondLst>
                                            <p:cond delay="999"/>
                                          </p:stCondLst>
                                        </p:cTn>
                                        <p:tgtEl>
                                          <p:spTgt spid="3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0"/>
          <p:cNvSpPr>
            <a:spLocks noGrp="1"/>
          </p:cNvSpPr>
          <p:nvPr>
            <p:ph type="title"/>
          </p:nvPr>
        </p:nvSpPr>
        <p:spPr/>
        <p:txBody>
          <a:bodyPr/>
          <a:lstStyle/>
          <a:p>
            <a:pPr eaLnBrk="1" hangingPunct="1"/>
            <a:r>
              <a:rPr lang="en-US" altLang="ko-KR" smtClean="0">
                <a:ea typeface="굴림" charset="-127"/>
              </a:rPr>
              <a:t>Handling Sensitive Information</a:t>
            </a:r>
          </a:p>
        </p:txBody>
      </p:sp>
      <p:sp>
        <p:nvSpPr>
          <p:cNvPr id="42" name="Rounded Rectangle 41"/>
          <p:cNvSpPr/>
          <p:nvPr/>
        </p:nvSpPr>
        <p:spPr>
          <a:xfrm>
            <a:off x="7056875" y="1286378"/>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Backend</a:t>
            </a:r>
            <a:endParaRPr lang="en-US" sz="1400" b="1" kern="0" dirty="0">
              <a:solidFill>
                <a:srgbClr val="FFFFFF"/>
              </a:solidFill>
              <a:latin typeface="Tahoma"/>
              <a:cs typeface="+mn-cs"/>
            </a:endParaRPr>
          </a:p>
        </p:txBody>
      </p:sp>
      <p:grpSp>
        <p:nvGrpSpPr>
          <p:cNvPr id="2" name="Group 42"/>
          <p:cNvGrpSpPr/>
          <p:nvPr/>
        </p:nvGrpSpPr>
        <p:grpSpPr>
          <a:xfrm>
            <a:off x="2627719" y="1286378"/>
            <a:ext cx="1357322" cy="1785950"/>
            <a:chOff x="2066" y="433514"/>
            <a:chExt cx="8135406" cy="813483"/>
          </a:xfrm>
          <a:scene3d>
            <a:camera prst="orthographicFront"/>
            <a:lightRig rig="chilly" dir="t"/>
          </a:scene3d>
        </p:grpSpPr>
        <p:sp>
          <p:nvSpPr>
            <p:cNvPr id="45" name="Rounded Rectangle 44"/>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6"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3" name="Group 46"/>
          <p:cNvGrpSpPr/>
          <p:nvPr/>
        </p:nvGrpSpPr>
        <p:grpSpPr>
          <a:xfrm>
            <a:off x="3985041" y="1286378"/>
            <a:ext cx="1357322" cy="1785950"/>
            <a:chOff x="2066" y="433514"/>
            <a:chExt cx="8135406" cy="813483"/>
          </a:xfrm>
          <a:scene3d>
            <a:camera prst="orthographicFront"/>
            <a:lightRig rig="chilly" dir="t"/>
          </a:scene3d>
        </p:grpSpPr>
        <p:sp>
          <p:nvSpPr>
            <p:cNvPr id="48" name="Rounded Rectangle 4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9"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50" name="Rounded Rectangle 49"/>
          <p:cNvSpPr/>
          <p:nvPr/>
        </p:nvSpPr>
        <p:spPr>
          <a:xfrm>
            <a:off x="913207" y="1286378"/>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4" name="Group 22"/>
          <p:cNvGrpSpPr/>
          <p:nvPr/>
        </p:nvGrpSpPr>
        <p:grpSpPr>
          <a:xfrm>
            <a:off x="5342363" y="1286378"/>
            <a:ext cx="1357322" cy="1785950"/>
            <a:chOff x="2066" y="433514"/>
            <a:chExt cx="8135406" cy="813483"/>
          </a:xfrm>
          <a:scene3d>
            <a:camera prst="orthographicFront"/>
            <a:lightRig rig="chilly" dir="t"/>
          </a:scene3d>
        </p:grpSpPr>
        <p:sp>
          <p:nvSpPr>
            <p:cNvPr id="52" name="Rounded Rectangle 51"/>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53"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grpSp>
        <p:nvGrpSpPr>
          <p:cNvPr id="5" name="Group 24"/>
          <p:cNvGrpSpPr/>
          <p:nvPr/>
        </p:nvGrpSpPr>
        <p:grpSpPr>
          <a:xfrm>
            <a:off x="2719781" y="3672335"/>
            <a:ext cx="1589718" cy="1071570"/>
            <a:chOff x="2066" y="557359"/>
            <a:chExt cx="8135406" cy="817182"/>
          </a:xfrm>
          <a:scene3d>
            <a:camera prst="orthographicFront"/>
            <a:lightRig rig="chilly" dir="t"/>
          </a:scene3d>
        </p:grpSpPr>
        <p:sp>
          <p:nvSpPr>
            <p:cNvPr id="55" name="Rounded Rectangle 54"/>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56"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Encrypted Properties</a:t>
              </a:r>
              <a:endParaRPr lang="en-US" sz="1400" b="1" dirty="0">
                <a:solidFill>
                  <a:srgbClr val="FFFFFF"/>
                </a:solidFill>
                <a:latin typeface="Tahoma"/>
                <a:cs typeface="+mn-cs"/>
              </a:endParaRPr>
            </a:p>
          </p:txBody>
        </p:sp>
      </p:grpSp>
      <p:cxnSp>
        <p:nvCxnSpPr>
          <p:cNvPr id="67" name="Straight Arrow Connector 66"/>
          <p:cNvCxnSpPr/>
          <p:nvPr/>
        </p:nvCxnSpPr>
        <p:spPr bwMode="auto">
          <a:xfrm>
            <a:off x="1892300" y="1905000"/>
            <a:ext cx="1052513" cy="7938"/>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68" name="Straight Arrow Connector 67"/>
          <p:cNvCxnSpPr/>
          <p:nvPr/>
        </p:nvCxnSpPr>
        <p:spPr bwMode="auto">
          <a:xfrm>
            <a:off x="1892300" y="2405063"/>
            <a:ext cx="1000125" cy="7937"/>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bwMode="auto">
          <a:xfrm>
            <a:off x="6381750" y="1905000"/>
            <a:ext cx="1050925" cy="7938"/>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p:nvPr/>
        </p:nvCxnSpPr>
        <p:spPr bwMode="auto">
          <a:xfrm>
            <a:off x="6381750" y="2405063"/>
            <a:ext cx="1000125" cy="7937"/>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grpSp>
        <p:nvGrpSpPr>
          <p:cNvPr id="6" name="Group 24"/>
          <p:cNvGrpSpPr/>
          <p:nvPr/>
        </p:nvGrpSpPr>
        <p:grpSpPr>
          <a:xfrm>
            <a:off x="4846124" y="3685605"/>
            <a:ext cx="1589718" cy="1071570"/>
            <a:chOff x="2066" y="557359"/>
            <a:chExt cx="8135406" cy="817182"/>
          </a:xfrm>
          <a:scene3d>
            <a:camera prst="orthographicFront"/>
            <a:lightRig rig="chilly" dir="t"/>
          </a:scene3d>
        </p:grpSpPr>
        <p:sp>
          <p:nvSpPr>
            <p:cNvPr id="33" name="Rounded Rectangle 32"/>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34"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err="1">
                  <a:solidFill>
                    <a:srgbClr val="FFFFFF"/>
                  </a:solidFill>
                  <a:latin typeface="Tahoma"/>
                  <a:cs typeface="+mn-cs"/>
                </a:rPr>
                <a:t>Encryptor</a:t>
              </a:r>
              <a:endParaRPr lang="en-US" sz="1400" b="1" dirty="0">
                <a:solidFill>
                  <a:srgbClr val="FFFFFF"/>
                </a:solidFill>
                <a:latin typeface="Tahoma"/>
                <a:cs typeface="+mn-cs"/>
              </a:endParaRPr>
            </a:p>
          </p:txBody>
        </p:sp>
      </p:grpSp>
      <p:sp>
        <p:nvSpPr>
          <p:cNvPr id="17422" name="Rectangle 34"/>
          <p:cNvSpPr>
            <a:spLocks noChangeArrowheads="1"/>
          </p:cNvSpPr>
          <p:nvPr/>
        </p:nvSpPr>
        <p:spPr bwMode="auto">
          <a:xfrm>
            <a:off x="7202488" y="3946525"/>
            <a:ext cx="1258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Encryption</a:t>
            </a:r>
          </a:p>
        </p:txBody>
      </p:sp>
      <p:sp>
        <p:nvSpPr>
          <p:cNvPr id="17423" name="Rectangle 35"/>
          <p:cNvSpPr>
            <a:spLocks noChangeArrowheads="1"/>
          </p:cNvSpPr>
          <p:nvPr/>
        </p:nvSpPr>
        <p:spPr bwMode="auto">
          <a:xfrm>
            <a:off x="6945313" y="4541838"/>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Digital Signatures</a:t>
            </a:r>
          </a:p>
        </p:txBody>
      </p:sp>
      <p:sp>
        <p:nvSpPr>
          <p:cNvPr id="17424" name="Rectangle 36"/>
          <p:cNvSpPr>
            <a:spLocks noChangeArrowheads="1"/>
          </p:cNvSpPr>
          <p:nvPr/>
        </p:nvSpPr>
        <p:spPr bwMode="auto">
          <a:xfrm>
            <a:off x="298450" y="3949700"/>
            <a:ext cx="165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Integrity Seals</a:t>
            </a:r>
          </a:p>
        </p:txBody>
      </p:sp>
      <p:sp>
        <p:nvSpPr>
          <p:cNvPr id="17425" name="Rectangle 37"/>
          <p:cNvSpPr>
            <a:spLocks noChangeArrowheads="1"/>
          </p:cNvSpPr>
          <p:nvPr/>
        </p:nvSpPr>
        <p:spPr bwMode="auto">
          <a:xfrm>
            <a:off x="411163" y="4516438"/>
            <a:ext cx="147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Strong GUID</a:t>
            </a:r>
          </a:p>
        </p:txBody>
      </p:sp>
      <p:sp>
        <p:nvSpPr>
          <p:cNvPr id="17426" name="Rectangle 38"/>
          <p:cNvSpPr>
            <a:spLocks noChangeArrowheads="1"/>
          </p:cNvSpPr>
          <p:nvPr/>
        </p:nvSpPr>
        <p:spPr bwMode="auto">
          <a:xfrm>
            <a:off x="2716213" y="5078413"/>
            <a:ext cx="179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Random Tokens</a:t>
            </a:r>
          </a:p>
        </p:txBody>
      </p:sp>
      <p:sp>
        <p:nvSpPr>
          <p:cNvPr id="17427" name="Rectangle 39"/>
          <p:cNvSpPr>
            <a:spLocks noChangeArrowheads="1"/>
          </p:cNvSpPr>
          <p:nvPr/>
        </p:nvSpPr>
        <p:spPr bwMode="auto">
          <a:xfrm>
            <a:off x="5027613" y="5060950"/>
            <a:ext cx="131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Timestamp</a:t>
            </a:r>
          </a:p>
        </p:txBody>
      </p:sp>
      <p:sp>
        <p:nvSpPr>
          <p:cNvPr id="17428" name="Rectangle 40"/>
          <p:cNvSpPr>
            <a:spLocks noChangeArrowheads="1"/>
          </p:cNvSpPr>
          <p:nvPr/>
        </p:nvSpPr>
        <p:spPr bwMode="auto">
          <a:xfrm>
            <a:off x="7061200" y="5086350"/>
            <a:ext cx="1395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Salted Hash</a:t>
            </a:r>
          </a:p>
        </p:txBody>
      </p:sp>
      <p:cxnSp>
        <p:nvCxnSpPr>
          <p:cNvPr id="31" name="Straight Arrow Connector 30"/>
          <p:cNvCxnSpPr/>
          <p:nvPr/>
        </p:nvCxnSpPr>
        <p:spPr bwMode="auto">
          <a:xfrm rot="5400000" flipH="1" flipV="1">
            <a:off x="3235325" y="3240088"/>
            <a:ext cx="711200"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43" name="Straight Arrow Connector 42"/>
          <p:cNvCxnSpPr/>
          <p:nvPr/>
        </p:nvCxnSpPr>
        <p:spPr bwMode="auto">
          <a:xfrm>
            <a:off x="4065588" y="4162425"/>
            <a:ext cx="1052512"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bwMode="auto">
          <a:xfrm rot="5400000" flipH="1" flipV="1">
            <a:off x="5155406" y="3309144"/>
            <a:ext cx="712788"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47" name="Straight Arrow Connector 46"/>
          <p:cNvCxnSpPr/>
          <p:nvPr/>
        </p:nvCxnSpPr>
        <p:spPr bwMode="auto">
          <a:xfrm rot="5400000" flipH="1" flipV="1">
            <a:off x="3744913" y="3070225"/>
            <a:ext cx="819150" cy="54927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p:nvPr/>
        </p:nvCxnSpPr>
        <p:spPr bwMode="auto">
          <a:xfrm flipV="1">
            <a:off x="4032250" y="2792413"/>
            <a:ext cx="1430338" cy="11144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54" name="Straight Arrow Connector 53"/>
          <p:cNvCxnSpPr/>
          <p:nvPr/>
        </p:nvCxnSpPr>
        <p:spPr bwMode="auto">
          <a:xfrm rot="16200000" flipV="1">
            <a:off x="4518026" y="3035300"/>
            <a:ext cx="842962" cy="522287"/>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p:nvPr/>
        </p:nvCxnSpPr>
        <p:spPr bwMode="auto">
          <a:xfrm rot="10800000">
            <a:off x="3811588" y="2840038"/>
            <a:ext cx="1235075" cy="1020762"/>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sp>
        <p:nvSpPr>
          <p:cNvPr id="17436" name="Rectangle 57"/>
          <p:cNvSpPr>
            <a:spLocks noChangeArrowheads="1"/>
          </p:cNvSpPr>
          <p:nvPr/>
        </p:nvSpPr>
        <p:spPr bwMode="auto">
          <a:xfrm>
            <a:off x="207963" y="5105400"/>
            <a:ext cx="2105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Safe Config Details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5300" y="165100"/>
            <a:ext cx="8648700" cy="622300"/>
          </a:xfrm>
        </p:spPr>
        <p:txBody>
          <a:bodyPr/>
          <a:lstStyle/>
          <a:p>
            <a:pPr eaLnBrk="1" hangingPunct="1"/>
            <a:r>
              <a:rPr lang="en-US" altLang="ko-KR" smtClean="0">
                <a:ea typeface="굴림" charset="-127"/>
              </a:rPr>
              <a:t>Handling Exceptions, Logging, and Detection</a:t>
            </a:r>
          </a:p>
        </p:txBody>
      </p:sp>
      <p:grpSp>
        <p:nvGrpSpPr>
          <p:cNvPr id="3" name="Group 24"/>
          <p:cNvGrpSpPr/>
          <p:nvPr/>
        </p:nvGrpSpPr>
        <p:grpSpPr>
          <a:xfrm>
            <a:off x="3356806" y="4533121"/>
            <a:ext cx="2643206" cy="1083736"/>
            <a:chOff x="2066" y="557359"/>
            <a:chExt cx="8135406" cy="817182"/>
          </a:xfrm>
          <a:scene3d>
            <a:camera prst="orthographicFront"/>
            <a:lightRig rig="chilly" dir="t"/>
          </a:scene3d>
        </p:grpSpPr>
        <p:sp>
          <p:nvSpPr>
            <p:cNvPr id="18" name="Rounded Rectangle 17"/>
            <p:cNvSpPr/>
            <p:nvPr/>
          </p:nvSpPr>
          <p:spPr>
            <a:xfrm>
              <a:off x="2066" y="561058"/>
              <a:ext cx="8135406" cy="813483"/>
            </a:xfrm>
            <a:prstGeom prst="roundRect">
              <a:avLst>
                <a:gd name="adj" fmla="val 10000"/>
              </a:avLst>
            </a:prstGeom>
            <a:solidFill>
              <a:srgbClr val="FF9933"/>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19" name="Rounded Rectangle 4"/>
            <p:cNvSpPr/>
            <p:nvPr/>
          </p:nvSpPr>
          <p:spPr>
            <a:xfrm>
              <a:off x="25892" y="557359"/>
              <a:ext cx="8087755" cy="76583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0" hangingPunct="0">
                <a:lnSpc>
                  <a:spcPct val="90000"/>
                </a:lnSpc>
                <a:spcAft>
                  <a:spcPct val="35000"/>
                </a:spcAft>
                <a:defRPr/>
              </a:pPr>
              <a:r>
                <a:rPr lang="en-US" sz="1400" b="1" dirty="0"/>
                <a:t>Intrusion</a:t>
              </a:r>
              <a:br>
                <a:rPr lang="en-US" sz="1400" b="1" dirty="0"/>
              </a:br>
              <a:r>
                <a:rPr lang="en-US" sz="1400" b="1" dirty="0"/>
                <a:t>Detector</a:t>
              </a:r>
              <a:endParaRPr lang="en-US" sz="1400" b="1" dirty="0"/>
            </a:p>
          </p:txBody>
        </p:sp>
      </p:grpSp>
      <p:grpSp>
        <p:nvGrpSpPr>
          <p:cNvPr id="4" name="Group 24"/>
          <p:cNvGrpSpPr/>
          <p:nvPr/>
        </p:nvGrpSpPr>
        <p:grpSpPr>
          <a:xfrm>
            <a:off x="1693171" y="3085321"/>
            <a:ext cx="2643206" cy="1083736"/>
            <a:chOff x="2066" y="557359"/>
            <a:chExt cx="8135406" cy="817182"/>
          </a:xfrm>
          <a:scene3d>
            <a:camera prst="orthographicFront"/>
            <a:lightRig rig="chilly" dir="t"/>
          </a:scene3d>
        </p:grpSpPr>
        <p:sp>
          <p:nvSpPr>
            <p:cNvPr id="32" name="Rounded Rectangle 31"/>
            <p:cNvSpPr/>
            <p:nvPr/>
          </p:nvSpPr>
          <p:spPr>
            <a:xfrm>
              <a:off x="2066" y="561058"/>
              <a:ext cx="8135406" cy="813483"/>
            </a:xfrm>
            <a:prstGeom prst="roundRect">
              <a:avLst>
                <a:gd name="adj" fmla="val 10000"/>
              </a:avLst>
            </a:prstGeom>
            <a:solidFill>
              <a:srgbClr val="FF9933"/>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3" name="Rounded Rectangle 4"/>
            <p:cNvSpPr/>
            <p:nvPr/>
          </p:nvSpPr>
          <p:spPr>
            <a:xfrm>
              <a:off x="25892" y="557359"/>
              <a:ext cx="8087755" cy="76583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0" hangingPunct="0">
                <a:lnSpc>
                  <a:spcPct val="90000"/>
                </a:lnSpc>
                <a:spcAft>
                  <a:spcPct val="35000"/>
                </a:spcAft>
                <a:defRPr/>
              </a:pPr>
              <a:r>
                <a:rPr lang="en-US" sz="1400" b="1" dirty="0"/>
                <a:t>Enterprise Security Exceptions</a:t>
              </a:r>
              <a:endParaRPr lang="en-US" sz="1400" b="1" dirty="0"/>
            </a:p>
          </p:txBody>
        </p:sp>
      </p:grpSp>
      <p:grpSp>
        <p:nvGrpSpPr>
          <p:cNvPr id="5" name="Group 24"/>
          <p:cNvGrpSpPr/>
          <p:nvPr/>
        </p:nvGrpSpPr>
        <p:grpSpPr>
          <a:xfrm>
            <a:off x="4801281" y="3077701"/>
            <a:ext cx="2643206" cy="1083736"/>
            <a:chOff x="2066" y="557359"/>
            <a:chExt cx="8135406" cy="817182"/>
          </a:xfrm>
          <a:scene3d>
            <a:camera prst="orthographicFront"/>
            <a:lightRig rig="chilly" dir="t"/>
          </a:scene3d>
        </p:grpSpPr>
        <p:sp>
          <p:nvSpPr>
            <p:cNvPr id="35" name="Rounded Rectangle 34"/>
            <p:cNvSpPr/>
            <p:nvPr/>
          </p:nvSpPr>
          <p:spPr>
            <a:xfrm>
              <a:off x="2066" y="561058"/>
              <a:ext cx="8135406" cy="813483"/>
            </a:xfrm>
            <a:prstGeom prst="roundRect">
              <a:avLst>
                <a:gd name="adj" fmla="val 10000"/>
              </a:avLst>
            </a:prstGeom>
            <a:solidFill>
              <a:srgbClr val="FF9933"/>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6" name="Rounded Rectangle 4"/>
            <p:cNvSpPr/>
            <p:nvPr/>
          </p:nvSpPr>
          <p:spPr>
            <a:xfrm>
              <a:off x="25892" y="557359"/>
              <a:ext cx="8087755" cy="76583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0" hangingPunct="0">
                <a:lnSpc>
                  <a:spcPct val="90000"/>
                </a:lnSpc>
                <a:spcAft>
                  <a:spcPct val="35000"/>
                </a:spcAft>
                <a:defRPr/>
              </a:pPr>
              <a:r>
                <a:rPr lang="en-US" sz="1400" b="1" dirty="0"/>
                <a:t>Logger</a:t>
              </a:r>
              <a:endParaRPr lang="en-US" sz="1400" b="1" dirty="0"/>
            </a:p>
          </p:txBody>
        </p:sp>
      </p:grpSp>
      <p:cxnSp>
        <p:nvCxnSpPr>
          <p:cNvPr id="42" name="Straight Arrow Connector 41"/>
          <p:cNvCxnSpPr/>
          <p:nvPr/>
        </p:nvCxnSpPr>
        <p:spPr bwMode="auto">
          <a:xfrm>
            <a:off x="4141788" y="3584575"/>
            <a:ext cx="1052512"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43" name="Straight Arrow Connector 42"/>
          <p:cNvCxnSpPr/>
          <p:nvPr/>
        </p:nvCxnSpPr>
        <p:spPr bwMode="auto">
          <a:xfrm rot="5400000" flipH="1" flipV="1">
            <a:off x="3391694" y="4345782"/>
            <a:ext cx="712787"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sp>
        <p:nvSpPr>
          <p:cNvPr id="18440" name="Rectangle 43"/>
          <p:cNvSpPr>
            <a:spLocks noChangeArrowheads="1"/>
          </p:cNvSpPr>
          <p:nvPr/>
        </p:nvSpPr>
        <p:spPr bwMode="auto">
          <a:xfrm>
            <a:off x="6146800" y="5156200"/>
            <a:ext cx="1617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Arial" charset="0"/>
              <a:buChar char="•"/>
            </a:pPr>
            <a:r>
              <a:rPr lang="en-US" altLang="ko-KR">
                <a:ea typeface="굴림" charset="-127"/>
              </a:rPr>
              <a:t>Log Intrusion</a:t>
            </a:r>
          </a:p>
        </p:txBody>
      </p:sp>
      <p:sp>
        <p:nvSpPr>
          <p:cNvPr id="18441" name="Rectangle 44"/>
          <p:cNvSpPr>
            <a:spLocks noChangeArrowheads="1"/>
          </p:cNvSpPr>
          <p:nvPr/>
        </p:nvSpPr>
        <p:spPr bwMode="auto">
          <a:xfrm>
            <a:off x="6146800" y="5392738"/>
            <a:ext cx="149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Arial" charset="0"/>
              <a:buChar char="•"/>
            </a:pPr>
            <a:r>
              <a:rPr lang="en-US" altLang="ko-KR">
                <a:ea typeface="굴림" charset="-127"/>
              </a:rPr>
              <a:t>Logout User</a:t>
            </a:r>
          </a:p>
        </p:txBody>
      </p:sp>
      <p:sp>
        <p:nvSpPr>
          <p:cNvPr id="18442" name="Rectangle 45"/>
          <p:cNvSpPr>
            <a:spLocks noChangeArrowheads="1"/>
          </p:cNvSpPr>
          <p:nvPr/>
        </p:nvSpPr>
        <p:spPr bwMode="auto">
          <a:xfrm>
            <a:off x="6146800" y="5641975"/>
            <a:ext cx="188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Arial" charset="0"/>
              <a:buChar char="•"/>
            </a:pPr>
            <a:r>
              <a:rPr lang="en-US" altLang="ko-KR">
                <a:ea typeface="굴림" charset="-127"/>
              </a:rPr>
              <a:t>Disable Account</a:t>
            </a:r>
          </a:p>
        </p:txBody>
      </p:sp>
      <p:grpSp>
        <p:nvGrpSpPr>
          <p:cNvPr id="6" name="Group 47"/>
          <p:cNvGrpSpPr/>
          <p:nvPr/>
        </p:nvGrpSpPr>
        <p:grpSpPr>
          <a:xfrm>
            <a:off x="6742172" y="3273756"/>
            <a:ext cx="571504" cy="640033"/>
            <a:chOff x="3214678" y="3860538"/>
            <a:chExt cx="571504" cy="640032"/>
          </a:xfrm>
          <a:solidFill>
            <a:srgbClr val="FFFFFF"/>
          </a:solidFill>
          <a:effectLst>
            <a:glow rad="101600">
              <a:srgbClr val="333399">
                <a:satMod val="175000"/>
                <a:alpha val="40000"/>
              </a:srgbClr>
            </a:glow>
          </a:effectLst>
        </p:grpSpPr>
        <p:sp>
          <p:nvSpPr>
            <p:cNvPr id="49" name="Rounded Rectangle 48"/>
            <p:cNvSpPr/>
            <p:nvPr/>
          </p:nvSpPr>
          <p:spPr>
            <a:xfrm>
              <a:off x="3214678" y="3860538"/>
              <a:ext cx="571504" cy="640032"/>
            </a:xfrm>
            <a:prstGeom prst="roundRect">
              <a:avLst>
                <a:gd name="adj" fmla="val 10000"/>
              </a:avLst>
            </a:prstGeom>
            <a:grpFill/>
            <a:ln>
              <a:noFill/>
            </a:ln>
            <a:effectLst/>
            <a:scene3d>
              <a:camera prst="orthographicFront"/>
              <a:lightRig rig="chilly" dir="t"/>
            </a:scene3d>
            <a:sp3d prstMaterial="translucentPowder">
              <a:bevelT w="127000" h="25400" prst="softRound"/>
            </a:sp3d>
          </p:spPr>
        </p:sp>
        <p:grpSp>
          <p:nvGrpSpPr>
            <p:cNvPr id="7" name="Group 84"/>
            <p:cNvGrpSpPr/>
            <p:nvPr/>
          </p:nvGrpSpPr>
          <p:grpSpPr>
            <a:xfrm>
              <a:off x="3357554" y="3929066"/>
              <a:ext cx="285752" cy="428628"/>
              <a:chOff x="7705544" y="4929198"/>
              <a:chExt cx="285752" cy="428628"/>
            </a:xfrm>
            <a:grpFill/>
          </p:grpSpPr>
          <p:sp>
            <p:nvSpPr>
              <p:cNvPr id="51" name="Oval 50"/>
              <p:cNvSpPr/>
              <p:nvPr/>
            </p:nvSpPr>
            <p:spPr bwMode="auto">
              <a:xfrm>
                <a:off x="7776505" y="4929198"/>
                <a:ext cx="142876" cy="137875"/>
              </a:xfrm>
              <a:prstGeom prst="ellipse">
                <a:avLst/>
              </a:prstGeom>
              <a:noFill/>
              <a:ln w="38100" cap="flat" cmpd="sng" algn="ctr">
                <a:solidFill>
                  <a:srgbClr val="000000"/>
                </a:solidFill>
                <a:prstDash val="solid"/>
                <a:round/>
                <a:headEnd type="none" w="med" len="med"/>
                <a:tailEnd type="none" w="med" len="med"/>
              </a:ln>
              <a:effectLst/>
            </p:spPr>
            <p:txBody>
              <a:bodyPr/>
              <a:lstStyle/>
              <a:p>
                <a:pPr algn="ctr">
                  <a:defRPr/>
                </a:pPr>
                <a:endParaRPr lang="en-US" sz="1000" b="1" kern="0">
                  <a:solidFill>
                    <a:srgbClr val="808080"/>
                  </a:solidFill>
                  <a:cs typeface="+mn-cs"/>
                </a:endParaRPr>
              </a:p>
            </p:txBody>
          </p:sp>
          <p:cxnSp>
            <p:nvCxnSpPr>
              <p:cNvPr id="52" name="Straight Connector 51"/>
              <p:cNvCxnSpPr>
                <a:stCxn id="51" idx="4"/>
              </p:cNvCxnSpPr>
              <p:nvPr/>
            </p:nvCxnSpPr>
            <p:spPr bwMode="auto">
              <a:xfrm rot="5400000">
                <a:off x="7778088" y="5136356"/>
                <a:ext cx="139137" cy="572"/>
              </a:xfrm>
              <a:prstGeom prst="line">
                <a:avLst/>
              </a:prstGeom>
              <a:grp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cxnSp>
          <p:sp>
            <p:nvSpPr>
              <p:cNvPr id="53" name="Freeform 52"/>
              <p:cNvSpPr/>
              <p:nvPr/>
            </p:nvSpPr>
            <p:spPr bwMode="auto">
              <a:xfrm>
                <a:off x="7727859" y="5204949"/>
                <a:ext cx="236243" cy="152877"/>
              </a:xfrm>
              <a:custGeom>
                <a:avLst/>
                <a:gdLst>
                  <a:gd name="connsiteX0" fmla="*/ 0 w 826851"/>
                  <a:gd name="connsiteY0" fmla="*/ 544749 h 554476"/>
                  <a:gd name="connsiteX1" fmla="*/ 428017 w 826851"/>
                  <a:gd name="connsiteY1" fmla="*/ 0 h 554476"/>
                  <a:gd name="connsiteX2" fmla="*/ 826851 w 826851"/>
                  <a:gd name="connsiteY2" fmla="*/ 554476 h 554476"/>
                  <a:gd name="connsiteX3" fmla="*/ 826851 w 826851"/>
                  <a:gd name="connsiteY3" fmla="*/ 554476 h 554476"/>
                </a:gdLst>
                <a:ahLst/>
                <a:cxnLst>
                  <a:cxn ang="0">
                    <a:pos x="connsiteX0" y="connsiteY0"/>
                  </a:cxn>
                  <a:cxn ang="0">
                    <a:pos x="connsiteX1" y="connsiteY1"/>
                  </a:cxn>
                  <a:cxn ang="0">
                    <a:pos x="connsiteX2" y="connsiteY2"/>
                  </a:cxn>
                  <a:cxn ang="0">
                    <a:pos x="connsiteX3" y="connsiteY3"/>
                  </a:cxn>
                </a:cxnLst>
                <a:rect l="l" t="t" r="r" b="b"/>
                <a:pathLst>
                  <a:path w="826851" h="554476">
                    <a:moveTo>
                      <a:pt x="0" y="544749"/>
                    </a:moveTo>
                    <a:lnTo>
                      <a:pt x="428017" y="0"/>
                    </a:lnTo>
                    <a:lnTo>
                      <a:pt x="826851" y="554476"/>
                    </a:lnTo>
                    <a:lnTo>
                      <a:pt x="826851" y="554476"/>
                    </a:lnTo>
                  </a:path>
                </a:pathLst>
              </a:custGeom>
              <a:no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rgbClr val="000000"/>
                  </a:solidFill>
                  <a:latin typeface="Tahoma"/>
                  <a:cs typeface="+mn-cs"/>
                </a:endParaRPr>
              </a:p>
            </p:txBody>
          </p:sp>
          <p:cxnSp>
            <p:nvCxnSpPr>
              <p:cNvPr id="54" name="Straight Connector 53"/>
              <p:cNvCxnSpPr/>
              <p:nvPr/>
            </p:nvCxnSpPr>
            <p:spPr bwMode="auto">
              <a:xfrm>
                <a:off x="7705544" y="5135650"/>
                <a:ext cx="285752" cy="438"/>
              </a:xfrm>
              <a:prstGeom prst="line">
                <a:avLst/>
              </a:prstGeom>
              <a:grp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cxnSp>
        </p:grpSp>
      </p:grpSp>
      <p:grpSp>
        <p:nvGrpSpPr>
          <p:cNvPr id="8" name="Group 54"/>
          <p:cNvGrpSpPr/>
          <p:nvPr/>
        </p:nvGrpSpPr>
        <p:grpSpPr>
          <a:xfrm>
            <a:off x="5316697" y="4720567"/>
            <a:ext cx="571504" cy="640033"/>
            <a:chOff x="3214678" y="3860538"/>
            <a:chExt cx="571504" cy="640032"/>
          </a:xfrm>
          <a:solidFill>
            <a:srgbClr val="FFFFFF"/>
          </a:solidFill>
          <a:effectLst>
            <a:glow rad="101600">
              <a:srgbClr val="333399">
                <a:satMod val="175000"/>
                <a:alpha val="40000"/>
              </a:srgbClr>
            </a:glow>
          </a:effectLst>
        </p:grpSpPr>
        <p:sp>
          <p:nvSpPr>
            <p:cNvPr id="56" name="Rounded Rectangle 55"/>
            <p:cNvSpPr/>
            <p:nvPr/>
          </p:nvSpPr>
          <p:spPr>
            <a:xfrm>
              <a:off x="3214678" y="3860538"/>
              <a:ext cx="571504" cy="640032"/>
            </a:xfrm>
            <a:prstGeom prst="roundRect">
              <a:avLst>
                <a:gd name="adj" fmla="val 10000"/>
              </a:avLst>
            </a:prstGeom>
            <a:grpFill/>
            <a:ln>
              <a:noFill/>
            </a:ln>
            <a:effectLst/>
            <a:scene3d>
              <a:camera prst="orthographicFront"/>
              <a:lightRig rig="chilly" dir="t"/>
            </a:scene3d>
            <a:sp3d prstMaterial="translucentPowder">
              <a:bevelT w="127000" h="25400" prst="softRound"/>
            </a:sp3d>
          </p:spPr>
        </p:sp>
        <p:grpSp>
          <p:nvGrpSpPr>
            <p:cNvPr id="9" name="Group 84"/>
            <p:cNvGrpSpPr/>
            <p:nvPr/>
          </p:nvGrpSpPr>
          <p:grpSpPr>
            <a:xfrm>
              <a:off x="3357554" y="3929066"/>
              <a:ext cx="285752" cy="428628"/>
              <a:chOff x="7705544" y="4929198"/>
              <a:chExt cx="285752" cy="428628"/>
            </a:xfrm>
            <a:grpFill/>
          </p:grpSpPr>
          <p:sp>
            <p:nvSpPr>
              <p:cNvPr id="58" name="Oval 57"/>
              <p:cNvSpPr/>
              <p:nvPr/>
            </p:nvSpPr>
            <p:spPr bwMode="auto">
              <a:xfrm>
                <a:off x="7776505" y="4929198"/>
                <a:ext cx="142876" cy="137875"/>
              </a:xfrm>
              <a:prstGeom prst="ellipse">
                <a:avLst/>
              </a:prstGeom>
              <a:noFill/>
              <a:ln w="38100" cap="flat" cmpd="sng" algn="ctr">
                <a:solidFill>
                  <a:srgbClr val="000000"/>
                </a:solidFill>
                <a:prstDash val="solid"/>
                <a:round/>
                <a:headEnd type="none" w="med" len="med"/>
                <a:tailEnd type="none" w="med" len="med"/>
              </a:ln>
              <a:effectLst/>
            </p:spPr>
            <p:txBody>
              <a:bodyPr/>
              <a:lstStyle/>
              <a:p>
                <a:pPr algn="ctr">
                  <a:defRPr/>
                </a:pPr>
                <a:endParaRPr lang="en-US" sz="1000" b="1" kern="0">
                  <a:solidFill>
                    <a:srgbClr val="808080"/>
                  </a:solidFill>
                  <a:cs typeface="+mn-cs"/>
                </a:endParaRPr>
              </a:p>
            </p:txBody>
          </p:sp>
          <p:cxnSp>
            <p:nvCxnSpPr>
              <p:cNvPr id="59" name="Straight Connector 58"/>
              <p:cNvCxnSpPr>
                <a:stCxn id="58" idx="4"/>
              </p:cNvCxnSpPr>
              <p:nvPr/>
            </p:nvCxnSpPr>
            <p:spPr bwMode="auto">
              <a:xfrm rot="5400000">
                <a:off x="7778088" y="5136356"/>
                <a:ext cx="139137" cy="572"/>
              </a:xfrm>
              <a:prstGeom prst="line">
                <a:avLst/>
              </a:prstGeom>
              <a:grp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cxnSp>
          <p:sp>
            <p:nvSpPr>
              <p:cNvPr id="60" name="Freeform 59"/>
              <p:cNvSpPr/>
              <p:nvPr/>
            </p:nvSpPr>
            <p:spPr bwMode="auto">
              <a:xfrm>
                <a:off x="7727859" y="5204949"/>
                <a:ext cx="236243" cy="152877"/>
              </a:xfrm>
              <a:custGeom>
                <a:avLst/>
                <a:gdLst>
                  <a:gd name="connsiteX0" fmla="*/ 0 w 826851"/>
                  <a:gd name="connsiteY0" fmla="*/ 544749 h 554476"/>
                  <a:gd name="connsiteX1" fmla="*/ 428017 w 826851"/>
                  <a:gd name="connsiteY1" fmla="*/ 0 h 554476"/>
                  <a:gd name="connsiteX2" fmla="*/ 826851 w 826851"/>
                  <a:gd name="connsiteY2" fmla="*/ 554476 h 554476"/>
                  <a:gd name="connsiteX3" fmla="*/ 826851 w 826851"/>
                  <a:gd name="connsiteY3" fmla="*/ 554476 h 554476"/>
                </a:gdLst>
                <a:ahLst/>
                <a:cxnLst>
                  <a:cxn ang="0">
                    <a:pos x="connsiteX0" y="connsiteY0"/>
                  </a:cxn>
                  <a:cxn ang="0">
                    <a:pos x="connsiteX1" y="connsiteY1"/>
                  </a:cxn>
                  <a:cxn ang="0">
                    <a:pos x="connsiteX2" y="connsiteY2"/>
                  </a:cxn>
                  <a:cxn ang="0">
                    <a:pos x="connsiteX3" y="connsiteY3"/>
                  </a:cxn>
                </a:cxnLst>
                <a:rect l="l" t="t" r="r" b="b"/>
                <a:pathLst>
                  <a:path w="826851" h="554476">
                    <a:moveTo>
                      <a:pt x="0" y="544749"/>
                    </a:moveTo>
                    <a:lnTo>
                      <a:pt x="428017" y="0"/>
                    </a:lnTo>
                    <a:lnTo>
                      <a:pt x="826851" y="554476"/>
                    </a:lnTo>
                    <a:lnTo>
                      <a:pt x="826851" y="554476"/>
                    </a:lnTo>
                  </a:path>
                </a:pathLst>
              </a:custGeom>
              <a:no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rgbClr val="000000"/>
                  </a:solidFill>
                  <a:latin typeface="Tahoma"/>
                  <a:cs typeface="+mn-cs"/>
                </a:endParaRPr>
              </a:p>
            </p:txBody>
          </p:sp>
          <p:cxnSp>
            <p:nvCxnSpPr>
              <p:cNvPr id="61" name="Straight Connector 60"/>
              <p:cNvCxnSpPr/>
              <p:nvPr/>
            </p:nvCxnSpPr>
            <p:spPr bwMode="auto">
              <a:xfrm>
                <a:off x="7705544" y="5135650"/>
                <a:ext cx="285752" cy="438"/>
              </a:xfrm>
              <a:prstGeom prst="line">
                <a:avLst/>
              </a:prstGeom>
              <a:grpFill/>
              <a:ln w="38100" cap="flat" cmpd="sng" algn="ctr">
                <a:solidFill>
                  <a:srgbClr val="000000"/>
                </a:solidFill>
                <a:prstDash val="solid"/>
                <a:headEnd type="none" w="med" len="med"/>
                <a:tailEnd type="none"/>
              </a:ln>
              <a:effectLst>
                <a:outerShdw blurRad="40000" dist="23000" dir="5400000" rotWithShape="0">
                  <a:srgbClr val="000000">
                    <a:alpha val="35000"/>
                  </a:srgbClr>
                </a:outerShdw>
              </a:effectLst>
            </p:spPr>
          </p:cxnSp>
        </p:grpSp>
      </p:grpSp>
      <p:sp>
        <p:nvSpPr>
          <p:cNvPr id="18445" name="Rectangle 62"/>
          <p:cNvSpPr>
            <a:spLocks noChangeArrowheads="1"/>
          </p:cNvSpPr>
          <p:nvPr/>
        </p:nvSpPr>
        <p:spPr bwMode="auto">
          <a:xfrm>
            <a:off x="7938" y="4133850"/>
            <a:ext cx="2606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ts val="1900"/>
              </a:lnSpc>
            </a:pPr>
            <a:r>
              <a:rPr lang="en-US" altLang="ko-KR">
                <a:ea typeface="굴림" charset="-127"/>
              </a:rPr>
              <a:t>AccessControlException</a:t>
            </a:r>
          </a:p>
          <a:p>
            <a:pPr>
              <a:lnSpc>
                <a:spcPts val="1900"/>
              </a:lnSpc>
            </a:pPr>
            <a:r>
              <a:rPr lang="en-US" altLang="ko-KR">
                <a:ea typeface="굴림" charset="-127"/>
              </a:rPr>
              <a:t>AuthenticationException</a:t>
            </a:r>
          </a:p>
          <a:p>
            <a:pPr>
              <a:lnSpc>
                <a:spcPts val="1900"/>
              </a:lnSpc>
            </a:pPr>
            <a:r>
              <a:rPr lang="en-US" altLang="ko-KR">
                <a:ea typeface="굴림" charset="-127"/>
              </a:rPr>
              <a:t>AvailabilityException</a:t>
            </a:r>
          </a:p>
          <a:p>
            <a:pPr>
              <a:lnSpc>
                <a:spcPts val="1900"/>
              </a:lnSpc>
            </a:pPr>
            <a:r>
              <a:rPr lang="en-US" altLang="ko-KR">
                <a:ea typeface="굴림" charset="-127"/>
              </a:rPr>
              <a:t>EncodingException</a:t>
            </a:r>
          </a:p>
          <a:p>
            <a:pPr>
              <a:lnSpc>
                <a:spcPts val="1900"/>
              </a:lnSpc>
            </a:pPr>
            <a:r>
              <a:rPr lang="en-US" altLang="ko-KR">
                <a:ea typeface="굴림" charset="-127"/>
              </a:rPr>
              <a:t>EncryptionException</a:t>
            </a:r>
          </a:p>
          <a:p>
            <a:pPr>
              <a:lnSpc>
                <a:spcPts val="1900"/>
              </a:lnSpc>
            </a:pPr>
            <a:r>
              <a:rPr lang="en-US" altLang="ko-KR">
                <a:ea typeface="굴림" charset="-127"/>
              </a:rPr>
              <a:t>ExecutorException</a:t>
            </a:r>
          </a:p>
          <a:p>
            <a:pPr>
              <a:lnSpc>
                <a:spcPts val="1900"/>
              </a:lnSpc>
            </a:pPr>
            <a:r>
              <a:rPr lang="en-US" altLang="ko-KR">
                <a:ea typeface="굴림" charset="-127"/>
              </a:rPr>
              <a:t>IntegrityException</a:t>
            </a:r>
          </a:p>
          <a:p>
            <a:pPr>
              <a:lnSpc>
                <a:spcPts val="1900"/>
              </a:lnSpc>
            </a:pPr>
            <a:r>
              <a:rPr lang="en-US" altLang="ko-KR">
                <a:ea typeface="굴림" charset="-127"/>
              </a:rPr>
              <a:t>IntrusionException</a:t>
            </a:r>
          </a:p>
          <a:p>
            <a:pPr>
              <a:lnSpc>
                <a:spcPts val="1900"/>
              </a:lnSpc>
            </a:pPr>
            <a:r>
              <a:rPr lang="en-US" altLang="ko-KR">
                <a:ea typeface="굴림" charset="-127"/>
              </a:rPr>
              <a:t>ValidationException</a:t>
            </a:r>
          </a:p>
        </p:txBody>
      </p:sp>
      <p:sp>
        <p:nvSpPr>
          <p:cNvPr id="18446" name="Rectangle 63"/>
          <p:cNvSpPr>
            <a:spLocks noChangeArrowheads="1"/>
          </p:cNvSpPr>
          <p:nvPr/>
        </p:nvSpPr>
        <p:spPr bwMode="auto">
          <a:xfrm>
            <a:off x="0" y="3173413"/>
            <a:ext cx="1592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User Message</a:t>
            </a:r>
          </a:p>
          <a:p>
            <a:pPr algn="ctr"/>
            <a:r>
              <a:rPr lang="en-US" altLang="ko-KR">
                <a:ea typeface="굴림" charset="-127"/>
              </a:rPr>
              <a:t>(no detail)</a:t>
            </a:r>
          </a:p>
        </p:txBody>
      </p:sp>
      <p:sp>
        <p:nvSpPr>
          <p:cNvPr id="18447" name="Rectangle 64"/>
          <p:cNvSpPr>
            <a:spLocks noChangeArrowheads="1"/>
          </p:cNvSpPr>
          <p:nvPr/>
        </p:nvSpPr>
        <p:spPr bwMode="auto">
          <a:xfrm>
            <a:off x="7572375" y="3052763"/>
            <a:ext cx="1501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Log Message</a:t>
            </a:r>
          </a:p>
          <a:p>
            <a:pPr algn="ctr"/>
            <a:r>
              <a:rPr lang="en-US" altLang="ko-KR">
                <a:ea typeface="굴림" charset="-127"/>
              </a:rPr>
              <a:t>(w/Identity)</a:t>
            </a:r>
          </a:p>
        </p:txBody>
      </p:sp>
      <p:sp>
        <p:nvSpPr>
          <p:cNvPr id="18448" name="Rectangle 65"/>
          <p:cNvSpPr>
            <a:spLocks noChangeArrowheads="1"/>
          </p:cNvSpPr>
          <p:nvPr/>
        </p:nvSpPr>
        <p:spPr bwMode="auto">
          <a:xfrm>
            <a:off x="5988050" y="4673600"/>
            <a:ext cx="2643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Configurable Thresholds</a:t>
            </a:r>
          </a:p>
        </p:txBody>
      </p:sp>
      <p:sp>
        <p:nvSpPr>
          <p:cNvPr id="18449" name="Rectangle 66"/>
          <p:cNvSpPr>
            <a:spLocks noChangeArrowheads="1"/>
          </p:cNvSpPr>
          <p:nvPr/>
        </p:nvSpPr>
        <p:spPr bwMode="auto">
          <a:xfrm>
            <a:off x="6002338" y="49276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Responses</a:t>
            </a:r>
          </a:p>
        </p:txBody>
      </p:sp>
      <p:sp>
        <p:nvSpPr>
          <p:cNvPr id="68" name="Rounded Rectangle 67"/>
          <p:cNvSpPr/>
          <p:nvPr/>
        </p:nvSpPr>
        <p:spPr>
          <a:xfrm>
            <a:off x="7038214" y="948641"/>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Backend</a:t>
            </a:r>
            <a:endParaRPr lang="en-US" sz="1400" b="1" kern="0" dirty="0">
              <a:solidFill>
                <a:srgbClr val="FFFFFF"/>
              </a:solidFill>
              <a:latin typeface="Tahoma"/>
              <a:cs typeface="+mn-cs"/>
            </a:endParaRPr>
          </a:p>
        </p:txBody>
      </p:sp>
      <p:grpSp>
        <p:nvGrpSpPr>
          <p:cNvPr id="10" name="Group 68"/>
          <p:cNvGrpSpPr/>
          <p:nvPr/>
        </p:nvGrpSpPr>
        <p:grpSpPr>
          <a:xfrm>
            <a:off x="2609058" y="948641"/>
            <a:ext cx="1357322" cy="1785950"/>
            <a:chOff x="2066" y="433514"/>
            <a:chExt cx="8135406" cy="813483"/>
          </a:xfrm>
          <a:scene3d>
            <a:camera prst="orthographicFront"/>
            <a:lightRig rig="chilly" dir="t"/>
          </a:scene3d>
        </p:grpSpPr>
        <p:sp>
          <p:nvSpPr>
            <p:cNvPr id="70" name="Rounded Rectangle 69"/>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71"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11" name="Group 71"/>
          <p:cNvGrpSpPr/>
          <p:nvPr/>
        </p:nvGrpSpPr>
        <p:grpSpPr>
          <a:xfrm>
            <a:off x="3966380" y="948641"/>
            <a:ext cx="1357322" cy="1785950"/>
            <a:chOff x="2066" y="433514"/>
            <a:chExt cx="8135406" cy="813483"/>
          </a:xfrm>
          <a:scene3d>
            <a:camera prst="orthographicFront"/>
            <a:lightRig rig="chilly" dir="t"/>
          </a:scene3d>
        </p:grpSpPr>
        <p:sp>
          <p:nvSpPr>
            <p:cNvPr id="73" name="Rounded Rectangle 72"/>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74"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75" name="Rounded Rectangle 74"/>
          <p:cNvSpPr/>
          <p:nvPr/>
        </p:nvSpPr>
        <p:spPr>
          <a:xfrm>
            <a:off x="894546" y="948641"/>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12" name="Group 22"/>
          <p:cNvGrpSpPr/>
          <p:nvPr/>
        </p:nvGrpSpPr>
        <p:grpSpPr>
          <a:xfrm>
            <a:off x="5323702" y="948641"/>
            <a:ext cx="1357322" cy="1785950"/>
            <a:chOff x="2066" y="433514"/>
            <a:chExt cx="8135406" cy="813483"/>
          </a:xfrm>
          <a:scene3d>
            <a:camera prst="orthographicFront"/>
            <a:lightRig rig="chilly" dir="t"/>
          </a:scene3d>
        </p:grpSpPr>
        <p:sp>
          <p:nvSpPr>
            <p:cNvPr id="77" name="Rounded Rectangle 76"/>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78"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cxnSp>
        <p:nvCxnSpPr>
          <p:cNvPr id="79" name="Straight Arrow Connector 78"/>
          <p:cNvCxnSpPr/>
          <p:nvPr/>
        </p:nvCxnSpPr>
        <p:spPr bwMode="auto">
          <a:xfrm>
            <a:off x="1873250" y="1566863"/>
            <a:ext cx="1052513"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80" name="Straight Arrow Connector 79"/>
          <p:cNvCxnSpPr/>
          <p:nvPr/>
        </p:nvCxnSpPr>
        <p:spPr bwMode="auto">
          <a:xfrm>
            <a:off x="1873250" y="2066925"/>
            <a:ext cx="1001713"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81" name="Straight Arrow Connector 80"/>
          <p:cNvCxnSpPr/>
          <p:nvPr/>
        </p:nvCxnSpPr>
        <p:spPr bwMode="auto">
          <a:xfrm>
            <a:off x="6362700" y="1566863"/>
            <a:ext cx="1050925"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82" name="Straight Arrow Connector 81"/>
          <p:cNvCxnSpPr/>
          <p:nvPr/>
        </p:nvCxnSpPr>
        <p:spPr bwMode="auto">
          <a:xfrm>
            <a:off x="6362700" y="2066925"/>
            <a:ext cx="1000125"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110" name="Straight Arrow Connector 109"/>
          <p:cNvCxnSpPr/>
          <p:nvPr/>
        </p:nvCxnSpPr>
        <p:spPr bwMode="auto">
          <a:xfrm rot="5400000" flipH="1" flipV="1">
            <a:off x="3744119" y="2629694"/>
            <a:ext cx="820737" cy="54927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112" name="Straight Arrow Connector 111"/>
          <p:cNvCxnSpPr/>
          <p:nvPr/>
        </p:nvCxnSpPr>
        <p:spPr bwMode="auto">
          <a:xfrm flipV="1">
            <a:off x="4032250" y="2351088"/>
            <a:ext cx="1430338" cy="1116012"/>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114" name="Straight Arrow Connector 113"/>
          <p:cNvCxnSpPr/>
          <p:nvPr/>
        </p:nvCxnSpPr>
        <p:spPr bwMode="auto">
          <a:xfrm rot="16200000" flipV="1">
            <a:off x="4518025" y="2595563"/>
            <a:ext cx="842963" cy="522287"/>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117" name="Straight Arrow Connector 116"/>
          <p:cNvCxnSpPr/>
          <p:nvPr/>
        </p:nvCxnSpPr>
        <p:spPr bwMode="auto">
          <a:xfrm rot="10800000">
            <a:off x="3811588" y="2398713"/>
            <a:ext cx="1235075" cy="1020762"/>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37" name="Straight Arrow Connector 36"/>
          <p:cNvCxnSpPr/>
          <p:nvPr/>
        </p:nvCxnSpPr>
        <p:spPr bwMode="auto">
          <a:xfrm rot="5400000" flipH="1" flipV="1">
            <a:off x="3234531" y="2799557"/>
            <a:ext cx="712787"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47" name="Straight Arrow Connector 46"/>
          <p:cNvCxnSpPr/>
          <p:nvPr/>
        </p:nvCxnSpPr>
        <p:spPr bwMode="auto">
          <a:xfrm rot="5400000" flipH="1" flipV="1">
            <a:off x="5155406" y="2867819"/>
            <a:ext cx="712788"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0"/>
          <p:cNvSpPr>
            <a:spLocks noGrp="1"/>
          </p:cNvSpPr>
          <p:nvPr>
            <p:ph type="title"/>
          </p:nvPr>
        </p:nvSpPr>
        <p:spPr/>
        <p:txBody>
          <a:bodyPr/>
          <a:lstStyle/>
          <a:p>
            <a:pPr eaLnBrk="1" hangingPunct="1"/>
            <a:r>
              <a:rPr lang="en-US" altLang="ko-KR" smtClean="0">
                <a:ea typeface="굴림" charset="-127"/>
              </a:rPr>
              <a:t>Handling HTTP</a:t>
            </a:r>
          </a:p>
        </p:txBody>
      </p:sp>
      <p:sp>
        <p:nvSpPr>
          <p:cNvPr id="42" name="Rounded Rectangle 41"/>
          <p:cNvSpPr/>
          <p:nvPr/>
        </p:nvSpPr>
        <p:spPr>
          <a:xfrm>
            <a:off x="7038214" y="1055516"/>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Backend</a:t>
            </a:r>
            <a:endParaRPr lang="en-US" sz="1400" b="1" kern="0" dirty="0">
              <a:solidFill>
                <a:srgbClr val="FFFFFF"/>
              </a:solidFill>
              <a:latin typeface="Tahoma"/>
              <a:cs typeface="+mn-cs"/>
            </a:endParaRPr>
          </a:p>
        </p:txBody>
      </p:sp>
      <p:grpSp>
        <p:nvGrpSpPr>
          <p:cNvPr id="2" name="Group 42"/>
          <p:cNvGrpSpPr/>
          <p:nvPr/>
        </p:nvGrpSpPr>
        <p:grpSpPr>
          <a:xfrm>
            <a:off x="2609058" y="1055516"/>
            <a:ext cx="1357322" cy="1785950"/>
            <a:chOff x="2066" y="433514"/>
            <a:chExt cx="8135406" cy="813483"/>
          </a:xfrm>
          <a:scene3d>
            <a:camera prst="orthographicFront"/>
            <a:lightRig rig="chilly" dir="t"/>
          </a:scene3d>
        </p:grpSpPr>
        <p:sp>
          <p:nvSpPr>
            <p:cNvPr id="45" name="Rounded Rectangle 44"/>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6"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3" name="Group 46"/>
          <p:cNvGrpSpPr/>
          <p:nvPr/>
        </p:nvGrpSpPr>
        <p:grpSpPr>
          <a:xfrm>
            <a:off x="3966380" y="1055516"/>
            <a:ext cx="1357322" cy="1785950"/>
            <a:chOff x="2066" y="433514"/>
            <a:chExt cx="8135406" cy="813483"/>
          </a:xfrm>
          <a:scene3d>
            <a:camera prst="orthographicFront"/>
            <a:lightRig rig="chilly" dir="t"/>
          </a:scene3d>
        </p:grpSpPr>
        <p:sp>
          <p:nvSpPr>
            <p:cNvPr id="48" name="Rounded Rectangle 4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49"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50" name="Rounded Rectangle 49"/>
          <p:cNvSpPr/>
          <p:nvPr/>
        </p:nvSpPr>
        <p:spPr>
          <a:xfrm>
            <a:off x="894546" y="1055516"/>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4" name="Group 22"/>
          <p:cNvGrpSpPr/>
          <p:nvPr/>
        </p:nvGrpSpPr>
        <p:grpSpPr>
          <a:xfrm>
            <a:off x="5323702" y="1055516"/>
            <a:ext cx="1357322" cy="1785950"/>
            <a:chOff x="2066" y="433514"/>
            <a:chExt cx="8135406" cy="813483"/>
          </a:xfrm>
          <a:scene3d>
            <a:camera prst="orthographicFront"/>
            <a:lightRig rig="chilly" dir="t"/>
          </a:scene3d>
        </p:grpSpPr>
        <p:sp>
          <p:nvSpPr>
            <p:cNvPr id="52" name="Rounded Rectangle 51"/>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53"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grpSp>
        <p:nvGrpSpPr>
          <p:cNvPr id="5" name="Group 24"/>
          <p:cNvGrpSpPr/>
          <p:nvPr/>
        </p:nvGrpSpPr>
        <p:grpSpPr>
          <a:xfrm>
            <a:off x="2609058" y="3341532"/>
            <a:ext cx="4071966" cy="1071570"/>
            <a:chOff x="2066" y="557359"/>
            <a:chExt cx="8135406" cy="817182"/>
          </a:xfrm>
          <a:scene3d>
            <a:camera prst="orthographicFront"/>
            <a:lightRig rig="chilly" dir="t"/>
          </a:scene3d>
        </p:grpSpPr>
        <p:sp>
          <p:nvSpPr>
            <p:cNvPr id="55" name="Rounded Rectangle 54"/>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56"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HTTP Utilities</a:t>
              </a:r>
              <a:endParaRPr lang="en-US" sz="1400" b="1" dirty="0">
                <a:solidFill>
                  <a:srgbClr val="FFFFFF"/>
                </a:solidFill>
                <a:latin typeface="Tahoma"/>
                <a:cs typeface="+mn-cs"/>
              </a:endParaRPr>
            </a:p>
          </p:txBody>
        </p:sp>
      </p:grpSp>
      <p:cxnSp>
        <p:nvCxnSpPr>
          <p:cNvPr id="67" name="Straight Arrow Connector 66"/>
          <p:cNvCxnSpPr/>
          <p:nvPr/>
        </p:nvCxnSpPr>
        <p:spPr bwMode="auto">
          <a:xfrm>
            <a:off x="1873250" y="1673225"/>
            <a:ext cx="1052513"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68" name="Straight Arrow Connector 67"/>
          <p:cNvCxnSpPr/>
          <p:nvPr/>
        </p:nvCxnSpPr>
        <p:spPr bwMode="auto">
          <a:xfrm>
            <a:off x="1873250" y="2173288"/>
            <a:ext cx="1001713"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bwMode="auto">
          <a:xfrm>
            <a:off x="6362700" y="1673225"/>
            <a:ext cx="1050925"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p:nvPr/>
        </p:nvCxnSpPr>
        <p:spPr bwMode="auto">
          <a:xfrm>
            <a:off x="6362700" y="2173288"/>
            <a:ext cx="1000125"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sp>
        <p:nvSpPr>
          <p:cNvPr id="19469" name="Rectangle 71"/>
          <p:cNvSpPr>
            <a:spLocks noChangeArrowheads="1"/>
          </p:cNvSpPr>
          <p:nvPr/>
        </p:nvSpPr>
        <p:spPr bwMode="auto">
          <a:xfrm>
            <a:off x="357188" y="4424363"/>
            <a:ext cx="184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Add Safe Cookie</a:t>
            </a:r>
          </a:p>
        </p:txBody>
      </p:sp>
      <p:sp>
        <p:nvSpPr>
          <p:cNvPr id="19470" name="Rectangle 75"/>
          <p:cNvSpPr>
            <a:spLocks noChangeArrowheads="1"/>
          </p:cNvSpPr>
          <p:nvPr/>
        </p:nvSpPr>
        <p:spPr bwMode="auto">
          <a:xfrm>
            <a:off x="250825" y="3681413"/>
            <a:ext cx="2058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No Cache Headers</a:t>
            </a:r>
          </a:p>
        </p:txBody>
      </p:sp>
      <p:sp>
        <p:nvSpPr>
          <p:cNvPr id="19471" name="Rectangle 76"/>
          <p:cNvSpPr>
            <a:spLocks noChangeArrowheads="1"/>
          </p:cNvSpPr>
          <p:nvPr/>
        </p:nvSpPr>
        <p:spPr bwMode="auto">
          <a:xfrm>
            <a:off x="536575" y="5538788"/>
            <a:ext cx="148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CSRF Tokens</a:t>
            </a:r>
          </a:p>
        </p:txBody>
      </p:sp>
      <p:sp>
        <p:nvSpPr>
          <p:cNvPr id="19472" name="Rectangle 77"/>
          <p:cNvSpPr>
            <a:spLocks noChangeArrowheads="1"/>
          </p:cNvSpPr>
          <p:nvPr/>
        </p:nvSpPr>
        <p:spPr bwMode="auto">
          <a:xfrm>
            <a:off x="3436938" y="5197475"/>
            <a:ext cx="239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Safe Request Logging</a:t>
            </a:r>
          </a:p>
        </p:txBody>
      </p:sp>
      <p:sp>
        <p:nvSpPr>
          <p:cNvPr id="19473" name="Rectangle 78"/>
          <p:cNvSpPr>
            <a:spLocks noChangeArrowheads="1"/>
          </p:cNvSpPr>
          <p:nvPr/>
        </p:nvSpPr>
        <p:spPr bwMode="auto">
          <a:xfrm>
            <a:off x="6159500" y="471646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Encrypt State in Cookie</a:t>
            </a:r>
          </a:p>
        </p:txBody>
      </p:sp>
      <p:sp>
        <p:nvSpPr>
          <p:cNvPr id="19474" name="Rectangle 79"/>
          <p:cNvSpPr>
            <a:spLocks noChangeArrowheads="1"/>
          </p:cNvSpPr>
          <p:nvPr/>
        </p:nvSpPr>
        <p:spPr bwMode="auto">
          <a:xfrm>
            <a:off x="330200" y="3308350"/>
            <a:ext cx="189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Add Safe Header</a:t>
            </a:r>
          </a:p>
        </p:txBody>
      </p:sp>
      <p:sp>
        <p:nvSpPr>
          <p:cNvPr id="19475" name="Rectangle 80"/>
          <p:cNvSpPr>
            <a:spLocks noChangeArrowheads="1"/>
          </p:cNvSpPr>
          <p:nvPr/>
        </p:nvSpPr>
        <p:spPr bwMode="auto">
          <a:xfrm>
            <a:off x="6218238" y="5411788"/>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Querystring Encryption</a:t>
            </a:r>
          </a:p>
        </p:txBody>
      </p:sp>
      <p:cxnSp>
        <p:nvCxnSpPr>
          <p:cNvPr id="82" name="Straight Arrow Connector 81"/>
          <p:cNvCxnSpPr/>
          <p:nvPr/>
        </p:nvCxnSpPr>
        <p:spPr bwMode="auto">
          <a:xfrm rot="5400000" flipH="1" flipV="1">
            <a:off x="2832100" y="3114676"/>
            <a:ext cx="712787" cy="11112"/>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83" name="Straight Arrow Connector 82"/>
          <p:cNvCxnSpPr/>
          <p:nvPr/>
        </p:nvCxnSpPr>
        <p:spPr bwMode="auto">
          <a:xfrm rot="5400000" flipH="1" flipV="1">
            <a:off x="4290219" y="3117057"/>
            <a:ext cx="712787"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84" name="Straight Arrow Connector 83"/>
          <p:cNvCxnSpPr/>
          <p:nvPr/>
        </p:nvCxnSpPr>
        <p:spPr bwMode="auto">
          <a:xfrm rot="5400000" flipH="1" flipV="1">
            <a:off x="5599906" y="3045619"/>
            <a:ext cx="712788" cy="12700"/>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sp>
        <p:nvSpPr>
          <p:cNvPr id="19479" name="Rectangle 84"/>
          <p:cNvSpPr>
            <a:spLocks noChangeArrowheads="1"/>
          </p:cNvSpPr>
          <p:nvPr/>
        </p:nvSpPr>
        <p:spPr bwMode="auto">
          <a:xfrm>
            <a:off x="265113" y="5167313"/>
            <a:ext cx="202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Change SessionID</a:t>
            </a:r>
          </a:p>
        </p:txBody>
      </p:sp>
      <p:sp>
        <p:nvSpPr>
          <p:cNvPr id="19480" name="Rectangle 85"/>
          <p:cNvSpPr>
            <a:spLocks noChangeArrowheads="1"/>
          </p:cNvSpPr>
          <p:nvPr/>
        </p:nvSpPr>
        <p:spPr bwMode="auto">
          <a:xfrm>
            <a:off x="3711575" y="4841875"/>
            <a:ext cx="184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isSecureChannel</a:t>
            </a:r>
          </a:p>
        </p:txBody>
      </p:sp>
      <p:sp>
        <p:nvSpPr>
          <p:cNvPr id="19481" name="Rectangle 86"/>
          <p:cNvSpPr>
            <a:spLocks noChangeArrowheads="1"/>
          </p:cNvSpPr>
          <p:nvPr/>
        </p:nvSpPr>
        <p:spPr bwMode="auto">
          <a:xfrm>
            <a:off x="6934200" y="3846513"/>
            <a:ext cx="193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sendSafeRedirect</a:t>
            </a:r>
          </a:p>
        </p:txBody>
      </p:sp>
      <p:sp>
        <p:nvSpPr>
          <p:cNvPr id="19482" name="Rectangle 87"/>
          <p:cNvSpPr>
            <a:spLocks noChangeArrowheads="1"/>
          </p:cNvSpPr>
          <p:nvPr/>
        </p:nvSpPr>
        <p:spPr bwMode="auto">
          <a:xfrm>
            <a:off x="6937375" y="346868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sendSafeForward</a:t>
            </a:r>
          </a:p>
        </p:txBody>
      </p:sp>
      <p:sp>
        <p:nvSpPr>
          <p:cNvPr id="19483" name="Rectangle 89"/>
          <p:cNvSpPr>
            <a:spLocks noChangeArrowheads="1"/>
          </p:cNvSpPr>
          <p:nvPr/>
        </p:nvSpPr>
        <p:spPr bwMode="auto">
          <a:xfrm>
            <a:off x="3578225" y="5534025"/>
            <a:ext cx="193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Safe File Uploads</a:t>
            </a:r>
          </a:p>
        </p:txBody>
      </p:sp>
      <p:sp>
        <p:nvSpPr>
          <p:cNvPr id="19484" name="Rectangle 90"/>
          <p:cNvSpPr>
            <a:spLocks noChangeArrowheads="1"/>
          </p:cNvSpPr>
          <p:nvPr/>
        </p:nvSpPr>
        <p:spPr bwMode="auto">
          <a:xfrm>
            <a:off x="350838" y="4052888"/>
            <a:ext cx="193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Set Content Type</a:t>
            </a:r>
          </a:p>
        </p:txBody>
      </p:sp>
      <p:sp>
        <p:nvSpPr>
          <p:cNvPr id="19485" name="Rectangle 91"/>
          <p:cNvSpPr>
            <a:spLocks noChangeArrowheads="1"/>
          </p:cNvSpPr>
          <p:nvPr/>
        </p:nvSpPr>
        <p:spPr bwMode="auto">
          <a:xfrm>
            <a:off x="665163" y="4795838"/>
            <a:ext cx="123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Kill Cookie</a:t>
            </a:r>
          </a:p>
        </p:txBody>
      </p:sp>
      <p:sp>
        <p:nvSpPr>
          <p:cNvPr id="19486" name="Rectangle 92"/>
          <p:cNvSpPr>
            <a:spLocks noChangeArrowheads="1"/>
          </p:cNvSpPr>
          <p:nvPr/>
        </p:nvSpPr>
        <p:spPr bwMode="auto">
          <a:xfrm>
            <a:off x="6181725" y="5064125"/>
            <a:ext cx="259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Hidden Field Encryption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ko-KR" smtClean="0">
                <a:ea typeface="굴림" charset="-127"/>
              </a:rPr>
              <a:t>Handling Application Security Configuration</a:t>
            </a:r>
          </a:p>
        </p:txBody>
      </p:sp>
      <p:sp>
        <p:nvSpPr>
          <p:cNvPr id="20483" name="Rectangle 3"/>
          <p:cNvSpPr>
            <a:spLocks noChangeArrowheads="1"/>
          </p:cNvSpPr>
          <p:nvPr/>
        </p:nvSpPr>
        <p:spPr bwMode="auto">
          <a:xfrm>
            <a:off x="3852863" y="3973513"/>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Arial" charset="0"/>
              <a:buChar char="•"/>
            </a:pPr>
            <a:r>
              <a:rPr lang="en-US" altLang="ko-KR">
                <a:ea typeface="굴림" charset="-127"/>
              </a:rPr>
              <a:t>Select crypto algorithms</a:t>
            </a:r>
          </a:p>
          <a:p>
            <a:pPr>
              <a:buFont typeface="Arial" charset="0"/>
              <a:buChar char="•"/>
            </a:pPr>
            <a:r>
              <a:rPr lang="en-US" altLang="ko-KR">
                <a:ea typeface="굴림" charset="-127"/>
              </a:rPr>
              <a:t>Select encoding algorithms</a:t>
            </a:r>
          </a:p>
          <a:p>
            <a:pPr>
              <a:buFont typeface="Arial" charset="0"/>
              <a:buChar char="•"/>
            </a:pPr>
            <a:r>
              <a:rPr lang="en-US" altLang="ko-KR">
                <a:ea typeface="굴림" charset="-127"/>
              </a:rPr>
              <a:t>Define sets of characters</a:t>
            </a:r>
          </a:p>
          <a:p>
            <a:pPr>
              <a:buFont typeface="Arial" charset="0"/>
              <a:buChar char="•"/>
            </a:pPr>
            <a:r>
              <a:rPr lang="en-US" altLang="ko-KR">
                <a:ea typeface="굴림" charset="-127"/>
              </a:rPr>
              <a:t>Define global validation rules</a:t>
            </a:r>
          </a:p>
          <a:p>
            <a:pPr>
              <a:buFont typeface="Arial" charset="0"/>
              <a:buChar char="•"/>
            </a:pPr>
            <a:r>
              <a:rPr lang="en-US" altLang="ko-KR">
                <a:ea typeface="굴림" charset="-127"/>
              </a:rPr>
              <a:t>Select logging preferences</a:t>
            </a:r>
          </a:p>
          <a:p>
            <a:pPr>
              <a:buFont typeface="Arial" charset="0"/>
              <a:buChar char="•"/>
            </a:pPr>
            <a:r>
              <a:rPr lang="en-US" altLang="ko-KR">
                <a:ea typeface="굴림" charset="-127"/>
              </a:rPr>
              <a:t>Establish intrusion detection thresholds and actions</a:t>
            </a:r>
          </a:p>
          <a:p>
            <a:pPr>
              <a:buFont typeface="Arial" charset="0"/>
              <a:buChar char="•"/>
            </a:pPr>
            <a:r>
              <a:rPr lang="en-US" altLang="ko-KR">
                <a:ea typeface="굴림" charset="-127"/>
              </a:rPr>
              <a:t>Etc…</a:t>
            </a:r>
          </a:p>
        </p:txBody>
      </p:sp>
      <p:sp>
        <p:nvSpPr>
          <p:cNvPr id="5" name="Rounded Rectangle 4"/>
          <p:cNvSpPr/>
          <p:nvPr/>
        </p:nvSpPr>
        <p:spPr>
          <a:xfrm>
            <a:off x="7094197" y="1354096"/>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Backend</a:t>
            </a:r>
            <a:endParaRPr lang="en-US" sz="1400" b="1" kern="0" dirty="0">
              <a:solidFill>
                <a:srgbClr val="FFFFFF"/>
              </a:solidFill>
              <a:latin typeface="Tahoma"/>
              <a:cs typeface="+mn-cs"/>
            </a:endParaRPr>
          </a:p>
        </p:txBody>
      </p:sp>
      <p:grpSp>
        <p:nvGrpSpPr>
          <p:cNvPr id="3" name="Group 42"/>
          <p:cNvGrpSpPr/>
          <p:nvPr/>
        </p:nvGrpSpPr>
        <p:grpSpPr>
          <a:xfrm>
            <a:off x="2665041" y="1354096"/>
            <a:ext cx="1357322" cy="1785950"/>
            <a:chOff x="2066" y="433514"/>
            <a:chExt cx="8135406" cy="813483"/>
          </a:xfrm>
          <a:scene3d>
            <a:camera prst="orthographicFront"/>
            <a:lightRig rig="chilly" dir="t"/>
          </a:scene3d>
        </p:grpSpPr>
        <p:sp>
          <p:nvSpPr>
            <p:cNvPr id="7" name="Rounded Rectangle 6"/>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8"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6" name="Group 46"/>
          <p:cNvGrpSpPr/>
          <p:nvPr/>
        </p:nvGrpSpPr>
        <p:grpSpPr>
          <a:xfrm>
            <a:off x="4022363" y="1354096"/>
            <a:ext cx="1357322" cy="1785950"/>
            <a:chOff x="2066" y="433514"/>
            <a:chExt cx="8135406" cy="813483"/>
          </a:xfrm>
          <a:scene3d>
            <a:camera prst="orthographicFront"/>
            <a:lightRig rig="chilly" dir="t"/>
          </a:scene3d>
        </p:grpSpPr>
        <p:sp>
          <p:nvSpPr>
            <p:cNvPr id="10" name="Rounded Rectangle 9"/>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1"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12" name="Rounded Rectangle 11"/>
          <p:cNvSpPr/>
          <p:nvPr/>
        </p:nvSpPr>
        <p:spPr>
          <a:xfrm>
            <a:off x="950529" y="1354096"/>
            <a:ext cx="1357322" cy="175976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9" name="Group 22"/>
          <p:cNvGrpSpPr/>
          <p:nvPr/>
        </p:nvGrpSpPr>
        <p:grpSpPr>
          <a:xfrm>
            <a:off x="5379685" y="1354096"/>
            <a:ext cx="1357322" cy="1785950"/>
            <a:chOff x="2066" y="433514"/>
            <a:chExt cx="8135406" cy="813483"/>
          </a:xfrm>
          <a:scene3d>
            <a:camera prst="orthographicFront"/>
            <a:lightRig rig="chilly" dir="t"/>
          </a:scene3d>
        </p:grpSpPr>
        <p:sp>
          <p:nvSpPr>
            <p:cNvPr id="14" name="Rounded Rectangle 13"/>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5" name="Rounded Rectangle 4"/>
            <p:cNvSpPr/>
            <p:nvPr/>
          </p:nvSpPr>
          <p:spPr>
            <a:xfrm>
              <a:off x="25892" y="457340"/>
              <a:ext cx="8087754" cy="765831"/>
            </a:xfrm>
            <a:prstGeom prst="rect">
              <a:avLst/>
            </a:prstGeom>
            <a:noFill/>
            <a:ln>
              <a:noFill/>
            </a:ln>
            <a:effectLst/>
            <a:sp3d/>
          </p:spPr>
          <p:txBody>
            <a:bodyPr tIns="91440" bIns="91440" spcCol="1270"/>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cxnSp>
        <p:nvCxnSpPr>
          <p:cNvPr id="16" name="Straight Arrow Connector 15"/>
          <p:cNvCxnSpPr/>
          <p:nvPr/>
        </p:nvCxnSpPr>
        <p:spPr bwMode="auto">
          <a:xfrm>
            <a:off x="1930400" y="1971675"/>
            <a:ext cx="1050925"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bwMode="auto">
          <a:xfrm>
            <a:off x="1930400" y="2471738"/>
            <a:ext cx="1000125"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bwMode="auto">
          <a:xfrm>
            <a:off x="6418263" y="1971675"/>
            <a:ext cx="1050925" cy="9525"/>
          </a:xfrm>
          <a:prstGeom prst="straightConnector1">
            <a:avLst/>
          </a:prstGeom>
          <a:ln>
            <a:solidFill>
              <a:srgbClr val="DBEDEF"/>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bwMode="auto">
          <a:xfrm>
            <a:off x="6418263" y="2471738"/>
            <a:ext cx="1000125" cy="9525"/>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grpSp>
        <p:nvGrpSpPr>
          <p:cNvPr id="13" name="Group 24"/>
          <p:cNvGrpSpPr/>
          <p:nvPr/>
        </p:nvGrpSpPr>
        <p:grpSpPr>
          <a:xfrm>
            <a:off x="1638674" y="4106642"/>
            <a:ext cx="1589718" cy="1071570"/>
            <a:chOff x="2066" y="557359"/>
            <a:chExt cx="8135406" cy="817182"/>
          </a:xfrm>
          <a:scene3d>
            <a:camera prst="orthographicFront"/>
            <a:lightRig rig="chilly" dir="t"/>
          </a:scene3d>
        </p:grpSpPr>
        <p:sp>
          <p:nvSpPr>
            <p:cNvPr id="21" name="Rounded Rectangle 20"/>
            <p:cNvSpPr/>
            <p:nvPr/>
          </p:nvSpPr>
          <p:spPr>
            <a:xfrm>
              <a:off x="2066" y="561058"/>
              <a:ext cx="8135406" cy="813483"/>
            </a:xfrm>
            <a:prstGeom prst="roundRect">
              <a:avLst>
                <a:gd name="adj" fmla="val 10000"/>
              </a:avLst>
            </a:prstGeom>
            <a:solidFill>
              <a:srgbClr val="FF9933"/>
            </a:solidFill>
            <a:ln>
              <a:noFill/>
            </a:ln>
            <a:effectLst/>
            <a:sp3d prstMaterial="translucentPowder">
              <a:bevelT w="127000" h="25400" prst="softRound"/>
            </a:sp3d>
          </p:spPr>
        </p:sp>
        <p:sp>
          <p:nvSpPr>
            <p:cNvPr id="22"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ESAPI Configuration</a:t>
              </a:r>
              <a:endParaRPr lang="en-US" sz="1400" b="1" dirty="0">
                <a:solidFill>
                  <a:srgbClr val="FFFFFF"/>
                </a:solidFill>
                <a:latin typeface="Tahoma"/>
                <a:cs typeface="+mn-cs"/>
              </a:endParaRPr>
            </a:p>
          </p:txBody>
        </p:sp>
      </p:grpSp>
      <p:grpSp>
        <p:nvGrpSpPr>
          <p:cNvPr id="20" name="Group 24"/>
          <p:cNvGrpSpPr/>
          <p:nvPr/>
        </p:nvGrpSpPr>
        <p:grpSpPr>
          <a:xfrm>
            <a:off x="2669018" y="3329366"/>
            <a:ext cx="4071966" cy="633836"/>
            <a:chOff x="2066" y="492283"/>
            <a:chExt cx="8135406" cy="830908"/>
          </a:xfrm>
          <a:scene3d>
            <a:camera prst="orthographicFront"/>
            <a:lightRig rig="chilly" dir="t"/>
          </a:scene3d>
        </p:grpSpPr>
        <p:sp>
          <p:nvSpPr>
            <p:cNvPr id="24" name="Rounded Rectangle 23"/>
            <p:cNvSpPr/>
            <p:nvPr/>
          </p:nvSpPr>
          <p:spPr>
            <a:xfrm>
              <a:off x="2066" y="492283"/>
              <a:ext cx="8135406" cy="813484"/>
            </a:xfrm>
            <a:prstGeom prst="roundRect">
              <a:avLst>
                <a:gd name="adj" fmla="val 10000"/>
              </a:avLst>
            </a:prstGeom>
            <a:solidFill>
              <a:srgbClr val="FF9933"/>
            </a:solidFill>
            <a:ln>
              <a:noFill/>
            </a:ln>
            <a:effectLst/>
            <a:sp3d prstMaterial="translucentPowder">
              <a:bevelT w="127000" h="25400" prst="softRound"/>
            </a:sp3d>
          </p:spPr>
        </p:sp>
        <p:sp>
          <p:nvSpPr>
            <p:cNvPr id="25" name="Rounded Rectangle 4"/>
            <p:cNvSpPr/>
            <p:nvPr/>
          </p:nvSpPr>
          <p:spPr>
            <a:xfrm>
              <a:off x="25892" y="557359"/>
              <a:ext cx="8087755" cy="765832"/>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ESAPI</a:t>
              </a:r>
              <a:endParaRPr lang="en-US" sz="1400" b="1" dirty="0">
                <a:solidFill>
                  <a:srgbClr val="FFFFFF"/>
                </a:solidFill>
                <a:latin typeface="Tahoma"/>
                <a:cs typeface="+mn-cs"/>
              </a:endParaRPr>
            </a:p>
          </p:txBody>
        </p:sp>
      </p:grpSp>
      <p:cxnSp>
        <p:nvCxnSpPr>
          <p:cNvPr id="26" name="Straight Arrow Connector 25"/>
          <p:cNvCxnSpPr/>
          <p:nvPr/>
        </p:nvCxnSpPr>
        <p:spPr bwMode="auto">
          <a:xfrm flipV="1">
            <a:off x="2668588" y="3687763"/>
            <a:ext cx="666750" cy="614362"/>
          </a:xfrm>
          <a:prstGeom prst="straightConnector1">
            <a:avLst/>
          </a:prstGeom>
          <a:ln>
            <a:solidFill>
              <a:srgbClr val="DBEDEF"/>
            </a:solidFill>
            <a:headEnd type="arrow" w="med" len="med"/>
            <a:tailEnd type="none"/>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ko-KR" smtClean="0">
                <a:ea typeface="굴림" charset="-127"/>
              </a:rPr>
              <a:t>Coverage</a:t>
            </a:r>
          </a:p>
        </p:txBody>
      </p:sp>
      <p:graphicFrame>
        <p:nvGraphicFramePr>
          <p:cNvPr id="5" name="Content Placeholder 4"/>
          <p:cNvGraphicFramePr>
            <a:graphicFrameLocks noGrp="1"/>
          </p:cNvGraphicFramePr>
          <p:nvPr>
            <p:ph idx="1"/>
          </p:nvPr>
        </p:nvGraphicFramePr>
        <p:xfrm>
          <a:off x="0" y="965820"/>
          <a:ext cx="9144000" cy="506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ko-KR" smtClean="0">
                <a:ea typeface="굴림" charset="-127"/>
              </a:rPr>
              <a:t>Frameworks and ESAPI</a:t>
            </a:r>
          </a:p>
        </p:txBody>
      </p:sp>
      <p:sp>
        <p:nvSpPr>
          <p:cNvPr id="22531" name="Content Placeholder 2"/>
          <p:cNvSpPr>
            <a:spLocks noGrp="1"/>
          </p:cNvSpPr>
          <p:nvPr>
            <p:ph idx="1"/>
          </p:nvPr>
        </p:nvSpPr>
        <p:spPr/>
        <p:txBody>
          <a:bodyPr/>
          <a:lstStyle/>
          <a:p>
            <a:pPr eaLnBrk="1" hangingPunct="1"/>
            <a:r>
              <a:rPr lang="en-US" altLang="ko-KR" smtClean="0">
                <a:ea typeface="굴림" charset="-127"/>
              </a:rPr>
              <a:t>Frameworks already have </a:t>
            </a:r>
            <a:r>
              <a:rPr lang="en-US" altLang="ko-KR" u="sng" smtClean="0">
                <a:ea typeface="굴림" charset="-127"/>
              </a:rPr>
              <a:t>some</a:t>
            </a:r>
            <a:r>
              <a:rPr lang="en-US" altLang="ko-KR" smtClean="0">
                <a:ea typeface="굴림" charset="-127"/>
              </a:rPr>
              <a:t> security</a:t>
            </a:r>
          </a:p>
          <a:p>
            <a:pPr lvl="1" eaLnBrk="1" hangingPunct="1"/>
            <a:r>
              <a:rPr lang="en-US" altLang="ko-KR" smtClean="0">
                <a:ea typeface="굴림" charset="-127"/>
              </a:rPr>
              <a:t>Controls are frequently missing, incomplete, or wrong</a:t>
            </a:r>
          </a:p>
          <a:p>
            <a:pPr lvl="1" eaLnBrk="1" hangingPunct="1"/>
            <a:endParaRPr lang="en-US" altLang="ko-KR" smtClean="0">
              <a:ea typeface="굴림" charset="-127"/>
            </a:endParaRPr>
          </a:p>
          <a:p>
            <a:pPr eaLnBrk="1" hangingPunct="1"/>
            <a:r>
              <a:rPr lang="en-US" altLang="ko-KR" smtClean="0">
                <a:ea typeface="굴림" charset="-127"/>
              </a:rPr>
              <a:t>ESAPI is </a:t>
            </a:r>
            <a:r>
              <a:rPr lang="en-US" altLang="ko-KR" u="sng" smtClean="0">
                <a:ea typeface="굴림" charset="-127"/>
              </a:rPr>
              <a:t>NOT</a:t>
            </a:r>
            <a:r>
              <a:rPr lang="en-US" altLang="ko-KR" smtClean="0">
                <a:ea typeface="굴림" charset="-127"/>
              </a:rPr>
              <a:t> a framework</a:t>
            </a:r>
          </a:p>
          <a:p>
            <a:pPr lvl="1" eaLnBrk="1" hangingPunct="1"/>
            <a:r>
              <a:rPr lang="en-US" altLang="ko-KR" smtClean="0">
                <a:ea typeface="굴림" charset="-127"/>
              </a:rPr>
              <a:t>Just a collection of security building blocks, not “lock in”</a:t>
            </a:r>
          </a:p>
          <a:p>
            <a:pPr lvl="1" eaLnBrk="1" hangingPunct="1"/>
            <a:r>
              <a:rPr lang="en-US" altLang="ko-KR" smtClean="0">
                <a:ea typeface="굴림" charset="-127"/>
              </a:rPr>
              <a:t>Designed to help retrofit existing applications with security</a:t>
            </a:r>
          </a:p>
          <a:p>
            <a:pPr lvl="1" eaLnBrk="1" hangingPunct="1"/>
            <a:endParaRPr lang="en-US" altLang="ko-KR" smtClean="0">
              <a:ea typeface="굴림" charset="-127"/>
            </a:endParaRPr>
          </a:p>
          <a:p>
            <a:pPr eaLnBrk="1" hangingPunct="1"/>
            <a:r>
              <a:rPr lang="en-US" altLang="ko-KR" smtClean="0">
                <a:ea typeface="굴림" charset="-127"/>
              </a:rPr>
              <a:t>ESAPI Framework Integration Project</a:t>
            </a:r>
          </a:p>
          <a:p>
            <a:pPr lvl="1" eaLnBrk="1" hangingPunct="1"/>
            <a:r>
              <a:rPr lang="en-US" altLang="ko-KR" smtClean="0">
                <a:ea typeface="굴림" charset="-127"/>
              </a:rPr>
              <a:t>We’ll share best practices for integrating</a:t>
            </a:r>
          </a:p>
          <a:p>
            <a:pPr lvl="1" eaLnBrk="1" hangingPunct="1"/>
            <a:r>
              <a:rPr lang="en-US" altLang="ko-KR" smtClean="0">
                <a:ea typeface="굴림" charset="-127"/>
              </a:rPr>
              <a:t>Hopefully, framework teams like Struts </a:t>
            </a:r>
            <a:r>
              <a:rPr lang="en-US" altLang="ko-KR" u="sng" smtClean="0">
                <a:ea typeface="굴림" charset="-127"/>
              </a:rPr>
              <a:t>adopt</a:t>
            </a:r>
            <a:r>
              <a:rPr lang="en-US" altLang="ko-KR" smtClean="0">
                <a:ea typeface="굴림" charset="-127"/>
              </a:rPr>
              <a:t> ESAPI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ko-KR" smtClean="0">
                <a:ea typeface="굴림" charset="-127"/>
              </a:rPr>
              <a:t>The Problem…</a:t>
            </a:r>
          </a:p>
        </p:txBody>
      </p:sp>
      <p:grpSp>
        <p:nvGrpSpPr>
          <p:cNvPr id="5123" name="Group 101"/>
          <p:cNvGrpSpPr>
            <a:grpSpLocks/>
          </p:cNvGrpSpPr>
          <p:nvPr/>
        </p:nvGrpSpPr>
        <p:grpSpPr bwMode="auto">
          <a:xfrm>
            <a:off x="6562725" y="5094288"/>
            <a:ext cx="285750" cy="703262"/>
            <a:chOff x="96" y="1344"/>
            <a:chExt cx="288" cy="624"/>
          </a:xfrm>
        </p:grpSpPr>
        <p:sp>
          <p:nvSpPr>
            <p:cNvPr id="5146" name="Oval 102"/>
            <p:cNvSpPr>
              <a:spLocks noChangeArrowheads="1"/>
            </p:cNvSpPr>
            <p:nvPr/>
          </p:nvSpPr>
          <p:spPr bwMode="auto">
            <a:xfrm>
              <a:off x="144" y="1344"/>
              <a:ext cx="192" cy="19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5147" name="Line 103"/>
            <p:cNvSpPr>
              <a:spLocks noChangeShapeType="1"/>
            </p:cNvSpPr>
            <p:nvPr/>
          </p:nvSpPr>
          <p:spPr bwMode="auto">
            <a:xfrm>
              <a:off x="240" y="1536"/>
              <a:ext cx="0" cy="24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148" name="Line 104"/>
            <p:cNvSpPr>
              <a:spLocks noChangeShapeType="1"/>
            </p:cNvSpPr>
            <p:nvPr/>
          </p:nvSpPr>
          <p:spPr bwMode="auto">
            <a:xfrm flipH="1">
              <a:off x="96" y="1776"/>
              <a:ext cx="144"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149" name="Line 105"/>
            <p:cNvSpPr>
              <a:spLocks noChangeShapeType="1"/>
            </p:cNvSpPr>
            <p:nvPr/>
          </p:nvSpPr>
          <p:spPr bwMode="auto">
            <a:xfrm>
              <a:off x="240" y="1776"/>
              <a:ext cx="144"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150" name="Line 106"/>
            <p:cNvSpPr>
              <a:spLocks noChangeShapeType="1"/>
            </p:cNvSpPr>
            <p:nvPr/>
          </p:nvSpPr>
          <p:spPr bwMode="auto">
            <a:xfrm>
              <a:off x="96" y="1632"/>
              <a:ext cx="2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2" name="Rectangle 21"/>
          <p:cNvSpPr/>
          <p:nvPr/>
        </p:nvSpPr>
        <p:spPr>
          <a:xfrm>
            <a:off x="3614738" y="5483225"/>
            <a:ext cx="1662112"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Java Logging</a:t>
            </a:r>
          </a:p>
        </p:txBody>
      </p:sp>
      <p:sp>
        <p:nvSpPr>
          <p:cNvPr id="11" name="Rectangle 10"/>
          <p:cNvSpPr/>
          <p:nvPr/>
        </p:nvSpPr>
        <p:spPr>
          <a:xfrm>
            <a:off x="3336925" y="4300538"/>
            <a:ext cx="2354263"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err="1">
                <a:solidFill>
                  <a:schemeClr val="tx1"/>
                </a:solidFill>
              </a:rPr>
              <a:t>BouncyCastle</a:t>
            </a:r>
            <a:endParaRPr lang="en-US" dirty="0">
              <a:solidFill>
                <a:schemeClr val="tx1"/>
              </a:solidFill>
            </a:endParaRPr>
          </a:p>
        </p:txBody>
      </p:sp>
      <p:sp>
        <p:nvSpPr>
          <p:cNvPr id="12" name="Rectangle 11"/>
          <p:cNvSpPr/>
          <p:nvPr/>
        </p:nvSpPr>
        <p:spPr>
          <a:xfrm>
            <a:off x="2570163" y="1876425"/>
            <a:ext cx="1250950"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Spring</a:t>
            </a:r>
            <a:endParaRPr lang="en-US" dirty="0">
              <a:solidFill>
                <a:schemeClr val="tx1"/>
              </a:solidFill>
            </a:endParaRPr>
          </a:p>
        </p:txBody>
      </p:sp>
      <p:sp>
        <p:nvSpPr>
          <p:cNvPr id="13" name="Rectangle 12"/>
          <p:cNvSpPr/>
          <p:nvPr/>
        </p:nvSpPr>
        <p:spPr>
          <a:xfrm>
            <a:off x="4705350" y="2976563"/>
            <a:ext cx="1114425"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Log4j</a:t>
            </a:r>
            <a:endParaRPr lang="en-US" dirty="0">
              <a:solidFill>
                <a:schemeClr val="tx1"/>
              </a:solidFill>
            </a:endParaRPr>
          </a:p>
        </p:txBody>
      </p:sp>
      <p:sp>
        <p:nvSpPr>
          <p:cNvPr id="15" name="Rectangle 14"/>
          <p:cNvSpPr/>
          <p:nvPr/>
        </p:nvSpPr>
        <p:spPr>
          <a:xfrm>
            <a:off x="1554163" y="2184400"/>
            <a:ext cx="1243012" cy="6191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err="1">
                <a:solidFill>
                  <a:schemeClr val="tx1"/>
                </a:solidFill>
              </a:rPr>
              <a:t>Jasypt</a:t>
            </a:r>
            <a:endParaRPr lang="en-US" dirty="0">
              <a:solidFill>
                <a:schemeClr val="tx1"/>
              </a:solidFill>
            </a:endParaRPr>
          </a:p>
        </p:txBody>
      </p:sp>
      <p:sp>
        <p:nvSpPr>
          <p:cNvPr id="16" name="Rectangle 15"/>
          <p:cNvSpPr/>
          <p:nvPr/>
        </p:nvSpPr>
        <p:spPr>
          <a:xfrm>
            <a:off x="1592263" y="3892550"/>
            <a:ext cx="1085850"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JCE</a:t>
            </a:r>
            <a:endParaRPr lang="en-US" dirty="0">
              <a:solidFill>
                <a:schemeClr val="tx1"/>
              </a:solidFill>
            </a:endParaRPr>
          </a:p>
        </p:txBody>
      </p:sp>
      <p:sp>
        <p:nvSpPr>
          <p:cNvPr id="17" name="Rectangle 16"/>
          <p:cNvSpPr/>
          <p:nvPr/>
        </p:nvSpPr>
        <p:spPr>
          <a:xfrm>
            <a:off x="4059238" y="3538538"/>
            <a:ext cx="1014412"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JAAS</a:t>
            </a:r>
            <a:endParaRPr lang="en-US" dirty="0">
              <a:solidFill>
                <a:schemeClr val="tx1"/>
              </a:solidFill>
            </a:endParaRPr>
          </a:p>
        </p:txBody>
      </p:sp>
      <p:sp>
        <p:nvSpPr>
          <p:cNvPr id="18" name="Rectangle 17"/>
          <p:cNvSpPr/>
          <p:nvPr/>
        </p:nvSpPr>
        <p:spPr>
          <a:xfrm>
            <a:off x="269875" y="3517900"/>
            <a:ext cx="1365250"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err="1">
                <a:solidFill>
                  <a:schemeClr val="tx1"/>
                </a:solidFill>
              </a:rPr>
              <a:t>Cryptix</a:t>
            </a:r>
            <a:endParaRPr lang="en-US" dirty="0">
              <a:solidFill>
                <a:schemeClr val="tx1"/>
              </a:solidFill>
            </a:endParaRPr>
          </a:p>
        </p:txBody>
      </p:sp>
      <p:sp>
        <p:nvSpPr>
          <p:cNvPr id="19" name="Rectangle 18"/>
          <p:cNvSpPr/>
          <p:nvPr/>
        </p:nvSpPr>
        <p:spPr>
          <a:xfrm>
            <a:off x="2443163" y="5168900"/>
            <a:ext cx="1066800"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HDIV</a:t>
            </a:r>
            <a:endParaRPr lang="en-US" dirty="0">
              <a:solidFill>
                <a:schemeClr val="tx1"/>
              </a:solidFill>
            </a:endParaRPr>
          </a:p>
        </p:txBody>
      </p:sp>
      <p:sp>
        <p:nvSpPr>
          <p:cNvPr id="20" name="Rectangle 19"/>
          <p:cNvSpPr/>
          <p:nvPr/>
        </p:nvSpPr>
        <p:spPr>
          <a:xfrm>
            <a:off x="633413" y="5314950"/>
            <a:ext cx="1598612"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xml-</a:t>
            </a:r>
            <a:r>
              <a:rPr lang="en-US" dirty="0" err="1">
                <a:solidFill>
                  <a:schemeClr val="tx1"/>
                </a:solidFill>
              </a:rPr>
              <a:t>dsig</a:t>
            </a:r>
            <a:endParaRPr lang="en-US" dirty="0">
              <a:solidFill>
                <a:schemeClr val="tx1"/>
              </a:solidFill>
            </a:endParaRPr>
          </a:p>
        </p:txBody>
      </p:sp>
      <p:sp>
        <p:nvSpPr>
          <p:cNvPr id="21" name="Rectangle 20"/>
          <p:cNvSpPr/>
          <p:nvPr/>
        </p:nvSpPr>
        <p:spPr>
          <a:xfrm>
            <a:off x="2409825" y="2914650"/>
            <a:ext cx="1498600"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xml-enc</a:t>
            </a:r>
            <a:endParaRPr lang="en-US" dirty="0">
              <a:solidFill>
                <a:schemeClr val="tx1"/>
              </a:solidFill>
            </a:endParaRPr>
          </a:p>
        </p:txBody>
      </p:sp>
      <p:sp>
        <p:nvSpPr>
          <p:cNvPr id="32" name="Rectangle 31"/>
          <p:cNvSpPr/>
          <p:nvPr/>
        </p:nvSpPr>
        <p:spPr>
          <a:xfrm>
            <a:off x="4854575" y="4956175"/>
            <a:ext cx="1114425" cy="6191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Many More</a:t>
            </a:r>
            <a:endParaRPr lang="en-US" dirty="0">
              <a:solidFill>
                <a:schemeClr val="tx1"/>
              </a:solidFill>
            </a:endParaRPr>
          </a:p>
        </p:txBody>
      </p:sp>
      <p:sp>
        <p:nvSpPr>
          <p:cNvPr id="7" name="Rectangle 6"/>
          <p:cNvSpPr/>
          <p:nvPr/>
        </p:nvSpPr>
        <p:spPr>
          <a:xfrm>
            <a:off x="2682875" y="3748088"/>
            <a:ext cx="1230313"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ACEGI</a:t>
            </a:r>
            <a:endParaRPr lang="en-US" dirty="0">
              <a:solidFill>
                <a:schemeClr val="tx1"/>
              </a:solidFill>
            </a:endParaRPr>
          </a:p>
        </p:txBody>
      </p:sp>
      <p:sp>
        <p:nvSpPr>
          <p:cNvPr id="14" name="Rectangle 13"/>
          <p:cNvSpPr/>
          <p:nvPr/>
        </p:nvSpPr>
        <p:spPr>
          <a:xfrm>
            <a:off x="909638" y="3038475"/>
            <a:ext cx="1662112"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Commons</a:t>
            </a:r>
          </a:p>
          <a:p>
            <a:pPr algn="ctr" eaLnBrk="0" hangingPunct="0">
              <a:defRPr/>
            </a:pPr>
            <a:r>
              <a:rPr lang="en-US" dirty="0" err="1">
                <a:solidFill>
                  <a:schemeClr val="tx1"/>
                </a:solidFill>
              </a:rPr>
              <a:t>Validator</a:t>
            </a:r>
            <a:endParaRPr lang="en-US" dirty="0">
              <a:solidFill>
                <a:schemeClr val="tx1"/>
              </a:solidFill>
            </a:endParaRPr>
          </a:p>
        </p:txBody>
      </p:sp>
      <p:sp>
        <p:nvSpPr>
          <p:cNvPr id="8" name="Rectangle 7"/>
          <p:cNvSpPr/>
          <p:nvPr/>
        </p:nvSpPr>
        <p:spPr>
          <a:xfrm>
            <a:off x="473075" y="4210050"/>
            <a:ext cx="1181100"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Struts</a:t>
            </a:r>
            <a:endParaRPr lang="en-US" dirty="0">
              <a:solidFill>
                <a:schemeClr val="tx1"/>
              </a:solidFill>
            </a:endParaRPr>
          </a:p>
        </p:txBody>
      </p:sp>
      <p:sp>
        <p:nvSpPr>
          <p:cNvPr id="6" name="Rectangle 5"/>
          <p:cNvSpPr/>
          <p:nvPr/>
        </p:nvSpPr>
        <p:spPr>
          <a:xfrm>
            <a:off x="1465263" y="4703763"/>
            <a:ext cx="1392237"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Reform</a:t>
            </a:r>
            <a:endParaRPr lang="en-US" dirty="0">
              <a:solidFill>
                <a:schemeClr val="tx1"/>
              </a:solidFill>
            </a:endParaRPr>
          </a:p>
        </p:txBody>
      </p:sp>
      <p:sp>
        <p:nvSpPr>
          <p:cNvPr id="10" name="Rectangle 9"/>
          <p:cNvSpPr/>
          <p:nvPr/>
        </p:nvSpPr>
        <p:spPr>
          <a:xfrm>
            <a:off x="3084513" y="4781550"/>
            <a:ext cx="1614487"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Anti-XSS</a:t>
            </a:r>
            <a:endParaRPr lang="en-US" dirty="0">
              <a:solidFill>
                <a:schemeClr val="tx1"/>
              </a:solidFill>
            </a:endParaRPr>
          </a:p>
        </p:txBody>
      </p:sp>
      <p:sp>
        <p:nvSpPr>
          <p:cNvPr id="9" name="Rectangle 8"/>
          <p:cNvSpPr/>
          <p:nvPr/>
        </p:nvSpPr>
        <p:spPr>
          <a:xfrm>
            <a:off x="4906963" y="3787775"/>
            <a:ext cx="1368425"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Stinger</a:t>
            </a:r>
            <a:endParaRPr lang="en-US" dirty="0">
              <a:solidFill>
                <a:schemeClr val="tx1"/>
              </a:solidFill>
            </a:endParaRPr>
          </a:p>
        </p:txBody>
      </p:sp>
      <p:sp>
        <p:nvSpPr>
          <p:cNvPr id="34" name="Rectangle 33"/>
          <p:cNvSpPr/>
          <p:nvPr/>
        </p:nvSpPr>
        <p:spPr>
          <a:xfrm>
            <a:off x="7442200" y="5226050"/>
            <a:ext cx="1585913" cy="6175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sz="2000" dirty="0">
                <a:solidFill>
                  <a:schemeClr val="tx1"/>
                </a:solidFill>
              </a:rPr>
              <a:t>Standard Control</a:t>
            </a:r>
            <a:endParaRPr lang="en-US" sz="2000" dirty="0">
              <a:solidFill>
                <a:schemeClr val="tx1"/>
              </a:solidFill>
            </a:endParaRPr>
          </a:p>
        </p:txBody>
      </p:sp>
      <p:sp>
        <p:nvSpPr>
          <p:cNvPr id="35" name="Rectangle 34"/>
          <p:cNvSpPr/>
          <p:nvPr/>
        </p:nvSpPr>
        <p:spPr>
          <a:xfrm>
            <a:off x="346075" y="2503488"/>
            <a:ext cx="1390650"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Java Pattern</a:t>
            </a:r>
            <a:endParaRPr lang="en-US" dirty="0">
              <a:solidFill>
                <a:schemeClr val="tx1"/>
              </a:solidFill>
            </a:endParaRPr>
          </a:p>
        </p:txBody>
      </p:sp>
      <p:sp>
        <p:nvSpPr>
          <p:cNvPr id="36" name="Rectangle 35"/>
          <p:cNvSpPr/>
          <p:nvPr/>
        </p:nvSpPr>
        <p:spPr>
          <a:xfrm>
            <a:off x="3624263" y="2547938"/>
            <a:ext cx="1390650" cy="6175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Java URL</a:t>
            </a:r>
          </a:p>
          <a:p>
            <a:pPr algn="ctr" eaLnBrk="0" hangingPunct="0">
              <a:defRPr/>
            </a:pPr>
            <a:r>
              <a:rPr lang="en-US" dirty="0">
                <a:solidFill>
                  <a:schemeClr val="tx1"/>
                </a:solidFill>
              </a:rPr>
              <a:t>Encoder</a:t>
            </a:r>
            <a:endParaRPr lang="en-US" dirty="0">
              <a:solidFill>
                <a:schemeClr val="tx1"/>
              </a:solidFill>
            </a:endParaRPr>
          </a:p>
        </p:txBody>
      </p:sp>
      <p:sp>
        <p:nvSpPr>
          <p:cNvPr id="33" name="Rectangle 32"/>
          <p:cNvSpPr/>
          <p:nvPr/>
        </p:nvSpPr>
        <p:spPr>
          <a:xfrm>
            <a:off x="4546600" y="2028825"/>
            <a:ext cx="1679575" cy="61436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en-US" dirty="0">
                <a:solidFill>
                  <a:schemeClr val="tx1"/>
                </a:solidFill>
              </a:rPr>
              <a:t>Write Custom Code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ko-KR" smtClean="0">
                <a:ea typeface="굴림" charset="-127"/>
              </a:rPr>
              <a:t>Potential Enterprise Cost Savings</a:t>
            </a:r>
          </a:p>
        </p:txBody>
      </p:sp>
      <p:sp>
        <p:nvSpPr>
          <p:cNvPr id="3" name="Content Placeholder 2"/>
          <p:cNvSpPr>
            <a:spLocks noGrp="1"/>
          </p:cNvSpPr>
          <p:nvPr>
            <p:ph idx="1"/>
          </p:nvPr>
        </p:nvSpPr>
        <p:spPr/>
        <p:txBody>
          <a:bodyPr>
            <a:normAutofit/>
          </a:bodyPr>
          <a:lstStyle/>
          <a:p>
            <a:pPr eaLnBrk="1" hangingPunct="1">
              <a:lnSpc>
                <a:spcPct val="90000"/>
              </a:lnSpc>
            </a:pPr>
            <a:r>
              <a:rPr lang="en-US" altLang="ko-KR" smtClean="0">
                <a:ea typeface="굴림" charset="-127"/>
              </a:rPr>
              <a:t>Application Security Program</a:t>
            </a:r>
          </a:p>
          <a:p>
            <a:pPr lvl="1" eaLnBrk="1" hangingPunct="1">
              <a:lnSpc>
                <a:spcPct val="90000"/>
              </a:lnSpc>
            </a:pPr>
            <a:r>
              <a:rPr lang="en-US" altLang="ko-KR" smtClean="0">
                <a:ea typeface="굴림" charset="-127"/>
              </a:rPr>
              <a:t>AppSec Training</a:t>
            </a:r>
          </a:p>
          <a:p>
            <a:pPr lvl="1" eaLnBrk="1" hangingPunct="1">
              <a:lnSpc>
                <a:spcPct val="90000"/>
              </a:lnSpc>
            </a:pPr>
            <a:r>
              <a:rPr lang="en-US" altLang="ko-KR" smtClean="0">
                <a:ea typeface="굴림" charset="-127"/>
              </a:rPr>
              <a:t>Secure Development Lifecycle</a:t>
            </a:r>
          </a:p>
          <a:p>
            <a:pPr lvl="1" eaLnBrk="1" hangingPunct="1">
              <a:lnSpc>
                <a:spcPct val="90000"/>
              </a:lnSpc>
            </a:pPr>
            <a:r>
              <a:rPr lang="en-US" altLang="ko-KR" smtClean="0">
                <a:ea typeface="굴림" charset="-127"/>
              </a:rPr>
              <a:t>AppSec Guidance and Standards</a:t>
            </a:r>
          </a:p>
          <a:p>
            <a:pPr lvl="1" eaLnBrk="1" hangingPunct="1">
              <a:lnSpc>
                <a:spcPct val="90000"/>
              </a:lnSpc>
            </a:pPr>
            <a:r>
              <a:rPr lang="en-US" altLang="ko-KR" smtClean="0">
                <a:ea typeface="굴림" charset="-127"/>
              </a:rPr>
              <a:t>AppSec Inventory and Metrics</a:t>
            </a:r>
          </a:p>
          <a:p>
            <a:pPr lvl="1" eaLnBrk="1" hangingPunct="1">
              <a:lnSpc>
                <a:spcPct val="90000"/>
              </a:lnSpc>
            </a:pPr>
            <a:endParaRPr lang="en-US" altLang="ko-KR" smtClean="0">
              <a:ea typeface="굴림" charset="-127"/>
            </a:endParaRPr>
          </a:p>
          <a:p>
            <a:pPr eaLnBrk="1" hangingPunct="1">
              <a:lnSpc>
                <a:spcPct val="90000"/>
              </a:lnSpc>
            </a:pPr>
            <a:r>
              <a:rPr lang="en-US" altLang="ko-KR" smtClean="0">
                <a:ea typeface="굴림" charset="-127"/>
              </a:rPr>
              <a:t>Assumptions</a:t>
            </a:r>
          </a:p>
          <a:p>
            <a:pPr lvl="1" eaLnBrk="1" hangingPunct="1">
              <a:lnSpc>
                <a:spcPct val="90000"/>
              </a:lnSpc>
            </a:pPr>
            <a:r>
              <a:rPr lang="en-US" altLang="ko-KR" smtClean="0">
                <a:ea typeface="굴림" charset="-127"/>
              </a:rPr>
              <a:t>1000 applications, many technologies, some outsourcing</a:t>
            </a:r>
          </a:p>
          <a:p>
            <a:pPr lvl="1" eaLnBrk="1" hangingPunct="1">
              <a:lnSpc>
                <a:spcPct val="90000"/>
              </a:lnSpc>
            </a:pPr>
            <a:r>
              <a:rPr lang="en-US" altLang="ko-KR" smtClean="0">
                <a:ea typeface="굴림" charset="-127"/>
              </a:rPr>
              <a:t>300 developers, 10 training classes a year</a:t>
            </a:r>
          </a:p>
          <a:p>
            <a:pPr lvl="1" eaLnBrk="1" hangingPunct="1">
              <a:lnSpc>
                <a:spcPct val="90000"/>
              </a:lnSpc>
            </a:pPr>
            <a:r>
              <a:rPr lang="en-US" altLang="ko-KR" smtClean="0">
                <a:ea typeface="굴림" charset="-127"/>
              </a:rPr>
              <a:t>50 new application projects per year</a:t>
            </a:r>
          </a:p>
          <a:p>
            <a:pPr lvl="1" eaLnBrk="1" hangingPunct="1">
              <a:lnSpc>
                <a:spcPct val="90000"/>
              </a:lnSpc>
            </a:pPr>
            <a:r>
              <a:rPr lang="en-US" altLang="ko-KR" smtClean="0">
                <a:ea typeface="굴림" charset="-127"/>
              </a:rPr>
              <a:t>Small application security team</a:t>
            </a:r>
          </a:p>
          <a:p>
            <a:pPr lvl="1" eaLnBrk="1" hangingPunct="1">
              <a:lnSpc>
                <a:spcPct val="90000"/>
              </a:lnSpc>
            </a:pPr>
            <a:r>
              <a:rPr lang="en-US" altLang="ko-KR" smtClean="0">
                <a:ea typeface="굴림" charset="-127"/>
              </a:rPr>
              <a:t>50 reviews per year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ko-KR" smtClean="0">
                <a:ea typeface="굴림" charset="-127"/>
              </a:rPr>
              <a:t>Small Project Costs to Handle XSS</a:t>
            </a:r>
          </a:p>
        </p:txBody>
      </p:sp>
      <p:graphicFrame>
        <p:nvGraphicFramePr>
          <p:cNvPr id="4" name="Table 3"/>
          <p:cNvGraphicFramePr>
            <a:graphicFrameLocks noGrp="1"/>
          </p:cNvGraphicFramePr>
          <p:nvPr/>
        </p:nvGraphicFramePr>
        <p:xfrm>
          <a:off x="165100" y="1028700"/>
          <a:ext cx="8851900" cy="5016500"/>
        </p:xfrm>
        <a:graphic>
          <a:graphicData uri="http://schemas.openxmlformats.org/drawingml/2006/table">
            <a:tbl>
              <a:tblPr/>
              <a:tblGrid>
                <a:gridCol w="2951163"/>
                <a:gridCol w="2949575"/>
                <a:gridCol w="2951162"/>
              </a:tblGrid>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FFFFFF"/>
                          </a:solidFill>
                          <a:effectLst/>
                          <a:latin typeface="Tahoma" pitchFamily="34" charset="0"/>
                          <a:ea typeface="굴림" charset="-127"/>
                        </a:rPr>
                        <a:t>Cost Area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FFFFFF"/>
                          </a:solidFill>
                          <a:effectLst/>
                          <a:latin typeface="Tahoma" pitchFamily="34" charset="0"/>
                          <a:ea typeface="굴림" charset="-127"/>
                        </a:rPr>
                        <a:t>Typical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FFFFFF"/>
                          </a:solidFill>
                          <a:effectLst/>
                          <a:latin typeface="Tahoma" pitchFamily="34" charset="0"/>
                          <a:ea typeface="굴림" charset="-127"/>
                        </a:rPr>
                        <a:t>With Standard XSS Control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XSS Training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1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2 hours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2000" b="0" i="0" u="none" strike="noStrike" cap="none" normalizeH="0" baseline="0" smtClean="0">
                        <a:ln>
                          <a:noFill/>
                        </a:ln>
                        <a:solidFill>
                          <a:srgbClr val="000000"/>
                        </a:solidFill>
                        <a:effectLst/>
                        <a:latin typeface="Tahoma" pitchFamily="34" charset="0"/>
                        <a:ea typeface="굴림"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XSS Requirements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2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1 hour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XSS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(Threat Model, Arch Review)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2.5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1 hour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XSS Implementation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(Build and Use Controls)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7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16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XSS Verification</a:t>
                      </a:r>
                      <a:br>
                        <a:rPr kumimoji="0" lang="en-US" altLang="ko-KR" sz="1600" b="0" i="0" u="none" strike="noStrike" cap="none" normalizeH="0" baseline="0" smtClean="0">
                          <a:ln>
                            <a:noFill/>
                          </a:ln>
                          <a:solidFill>
                            <a:srgbClr val="000000"/>
                          </a:solidFill>
                          <a:effectLst/>
                          <a:latin typeface="Tahoma" pitchFamily="34" charset="0"/>
                          <a:ea typeface="굴림" charset="-127"/>
                        </a:rPr>
                      </a:br>
                      <a:r>
                        <a:rPr kumimoji="0" lang="en-US" altLang="ko-KR" sz="1600" b="0" i="0" u="none" strike="noStrike" cap="none" normalizeH="0" baseline="0" smtClean="0">
                          <a:ln>
                            <a:noFill/>
                          </a:ln>
                          <a:solidFill>
                            <a:srgbClr val="000000"/>
                          </a:solidFill>
                          <a:effectLst/>
                          <a:latin typeface="Tahoma" pitchFamily="34" charset="0"/>
                          <a:ea typeface="굴림" charset="-127"/>
                        </a:rPr>
                        <a:t>(Scan, Code Review, Pen Test)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3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12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XSS Remediation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3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rgbClr val="000000"/>
                          </a:solidFill>
                          <a:effectLst/>
                          <a:latin typeface="Tahoma" pitchFamily="34" charset="0"/>
                          <a:ea typeface="굴림" charset="-127"/>
                        </a:rPr>
                        <a:t>4.5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tr>
              <a:tr h="625475">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Tahoma" pitchFamily="34" charset="0"/>
                          <a:ea typeface="굴림" charset="-127"/>
                        </a:rPr>
                        <a:t>Totals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Tahoma" pitchFamily="34" charset="0"/>
                          <a:ea typeface="굴림" charset="-127"/>
                        </a:rPr>
                        <a:t>18.5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Clr>
                          <a:schemeClr val="accent2"/>
                        </a:buClr>
                        <a:buFont typeface="Wingdings" pitchFamily="2" charset="2"/>
                        <a:defRPr sz="2000" b="1">
                          <a:solidFill>
                            <a:schemeClr val="tx1"/>
                          </a:solidFill>
                          <a:latin typeface="Tahoma" pitchFamily="34" charset="0"/>
                        </a:defRPr>
                      </a:lvl1pPr>
                      <a:lvl2pPr marL="742950" indent="-285750" eaLnBrk="0" hangingPunct="0">
                        <a:spcBef>
                          <a:spcPct val="40000"/>
                        </a:spcBef>
                        <a:buClr>
                          <a:schemeClr val="accent2"/>
                        </a:buClr>
                        <a:buFont typeface="Trebuchet MS" pitchFamily="34" charset="0"/>
                        <a:defRPr b="1">
                          <a:solidFill>
                            <a:schemeClr val="tx1"/>
                          </a:solidFill>
                          <a:latin typeface="Tahoma" pitchFamily="34" charset="0"/>
                        </a:defRPr>
                      </a:lvl2pPr>
                      <a:lvl3pPr marL="1143000" indent="-228600" eaLnBrk="0" hangingPunct="0">
                        <a:lnSpc>
                          <a:spcPct val="95000"/>
                        </a:lnSpc>
                        <a:buClr>
                          <a:schemeClr val="accent2"/>
                        </a:buClr>
                        <a:buFont typeface="Wingdings" pitchFamily="2" charset="2"/>
                        <a:defRPr sz="1600">
                          <a:solidFill>
                            <a:schemeClr val="tx1"/>
                          </a:solidFill>
                          <a:latin typeface="Tahoma" pitchFamily="34" charset="0"/>
                        </a:defRPr>
                      </a:lvl3pPr>
                      <a:lvl4pPr marL="1600200" indent="-228600" eaLnBrk="0" hangingPunct="0">
                        <a:spcBef>
                          <a:spcPct val="20000"/>
                        </a:spcBef>
                        <a:buClr>
                          <a:schemeClr val="accent2"/>
                        </a:buClr>
                        <a:buFont typeface="Wingdings" pitchFamily="2" charset="2"/>
                        <a:defRPr>
                          <a:solidFill>
                            <a:schemeClr val="tx1"/>
                          </a:solidFill>
                          <a:latin typeface="Tahoma" pitchFamily="34" charset="0"/>
                        </a:defRPr>
                      </a:lvl4pPr>
                      <a:lvl5pPr marL="2057400" indent="-228600" eaLnBrk="0" hangingPunct="0">
                        <a:spcBef>
                          <a:spcPct val="25000"/>
                        </a:spcBef>
                        <a:buClr>
                          <a:schemeClr val="accent2"/>
                        </a:buClr>
                        <a:buFont typeface="Wingdings" pitchFamily="2" charset="2"/>
                        <a:defRPr>
                          <a:solidFill>
                            <a:schemeClr val="tx1"/>
                          </a:solidFill>
                          <a:latin typeface="Tahom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Tahoma" pitchFamily="34" charset="0"/>
                          <a:ea typeface="굴림" charset="-127"/>
                        </a:rPr>
                        <a:t>4.5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ko-KR" smtClean="0">
                <a:ea typeface="굴림" charset="-127"/>
              </a:rPr>
              <a:t>Potential Enterprise ESAPI Cost Savings</a:t>
            </a:r>
          </a:p>
        </p:txBody>
      </p:sp>
      <p:graphicFrame>
        <p:nvGraphicFramePr>
          <p:cNvPr id="5" name="Table 4"/>
          <p:cNvGraphicFramePr>
            <a:graphicFrameLocks noGrp="1"/>
          </p:cNvGraphicFramePr>
          <p:nvPr/>
        </p:nvGraphicFramePr>
        <p:xfrm>
          <a:off x="165100" y="1028700"/>
          <a:ext cx="8828088" cy="5175250"/>
        </p:xfrm>
        <a:graphic>
          <a:graphicData uri="http://schemas.openxmlformats.org/drawingml/2006/table">
            <a:tbl>
              <a:tblPr firstRow="1" bandRow="1">
                <a:tableStyleId>{5C22544A-7EE6-4342-B048-85BDC9FD1C3A}</a:tableStyleId>
              </a:tblPr>
              <a:tblGrid>
                <a:gridCol w="2942696"/>
                <a:gridCol w="2942696"/>
                <a:gridCol w="2942696"/>
              </a:tblGrid>
              <a:tr h="455976">
                <a:tc>
                  <a:txBody>
                    <a:bodyPr/>
                    <a:lstStyle/>
                    <a:p>
                      <a:pPr algn="ctr"/>
                      <a:r>
                        <a:rPr lang="en-US" sz="1600" dirty="0" smtClean="0"/>
                        <a:t>Cost Area</a:t>
                      </a:r>
                      <a:endParaRPr lang="en-US" sz="1600" dirty="0"/>
                    </a:p>
                  </a:txBody>
                  <a:tcPr marL="91436" marR="91436" marT="45716" marB="45716"/>
                </a:tc>
                <a:tc>
                  <a:txBody>
                    <a:bodyPr/>
                    <a:lstStyle/>
                    <a:p>
                      <a:pPr algn="ctr"/>
                      <a:r>
                        <a:rPr lang="en-US" sz="1600" dirty="0" smtClean="0"/>
                        <a:t>Typical</a:t>
                      </a:r>
                      <a:endParaRPr lang="en-US" sz="1600" dirty="0"/>
                    </a:p>
                  </a:txBody>
                  <a:tcPr marL="91436" marR="91436" marT="45716" marB="45716"/>
                </a:tc>
                <a:tc>
                  <a:txBody>
                    <a:bodyPr/>
                    <a:lstStyle/>
                    <a:p>
                      <a:pPr algn="ctr"/>
                      <a:r>
                        <a:rPr lang="en-US" sz="1600" dirty="0" smtClean="0"/>
                        <a:t>With ESAPI</a:t>
                      </a:r>
                      <a:endParaRPr lang="en-US" sz="1600" dirty="0"/>
                    </a:p>
                  </a:txBody>
                  <a:tcPr marL="91436" marR="91436" marT="45716" marB="45716"/>
                </a:tc>
              </a:tr>
              <a:tr h="455976">
                <a:tc>
                  <a:txBody>
                    <a:bodyPr/>
                    <a:lstStyle/>
                    <a:p>
                      <a:r>
                        <a:rPr lang="en-US" sz="1600" dirty="0" err="1" smtClean="0"/>
                        <a:t>AppSec</a:t>
                      </a:r>
                      <a:r>
                        <a:rPr lang="en-US" sz="1600" baseline="0" dirty="0" smtClean="0"/>
                        <a:t> </a:t>
                      </a:r>
                      <a:r>
                        <a:rPr lang="en-US" sz="1600" dirty="0" smtClean="0"/>
                        <a:t>Training (semiannual)</a:t>
                      </a:r>
                      <a:endParaRPr lang="en-US" sz="1600" dirty="0"/>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$270K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$135K</a:t>
                      </a:r>
                    </a:p>
                  </a:txBody>
                  <a:tcPr marL="91436" marR="91436" marT="45716" marB="45716"/>
                </a:tc>
              </a:tr>
              <a:tr h="455976">
                <a:tc>
                  <a:txBody>
                    <a:bodyPr/>
                    <a:lstStyle/>
                    <a:p>
                      <a:r>
                        <a:rPr lang="en-US" sz="1600" dirty="0" err="1" smtClean="0"/>
                        <a:t>AppSec</a:t>
                      </a:r>
                      <a:r>
                        <a:rPr lang="en-US" sz="1600" baseline="0" dirty="0" smtClean="0"/>
                        <a:t> </a:t>
                      </a:r>
                      <a:r>
                        <a:rPr lang="en-US" sz="1600" dirty="0" smtClean="0"/>
                        <a:t>Requirements</a:t>
                      </a:r>
                      <a:endParaRPr lang="en-US" sz="1600" dirty="0"/>
                    </a:p>
                  </a:txBody>
                  <a:tcPr marL="91436" marR="91436" marT="45716" marB="45716"/>
                </a:tc>
                <a:tc>
                  <a:txBody>
                    <a:bodyPr/>
                    <a:lstStyle/>
                    <a:p>
                      <a:pPr algn="ctr"/>
                      <a:r>
                        <a:rPr lang="en-US" sz="1600" dirty="0" smtClean="0"/>
                        <a:t>250 days ($150K)</a:t>
                      </a:r>
                      <a:endParaRPr lang="en-US" sz="1600" dirty="0"/>
                    </a:p>
                  </a:txBody>
                  <a:tcPr marL="91436" marR="91436" marT="45716" marB="45716"/>
                </a:tc>
                <a:tc>
                  <a:txBody>
                    <a:bodyPr/>
                    <a:lstStyle/>
                    <a:p>
                      <a:pPr algn="ctr"/>
                      <a:r>
                        <a:rPr lang="en-US" sz="1600" dirty="0" smtClean="0"/>
                        <a:t>50 days ($30K)</a:t>
                      </a:r>
                      <a:endParaRPr lang="en-US" sz="1600" dirty="0"/>
                    </a:p>
                  </a:txBody>
                  <a:tcPr marL="91436" marR="91436" marT="45716" marB="45716"/>
                </a:tc>
              </a:tr>
              <a:tr h="579074">
                <a:tc>
                  <a:txBody>
                    <a:bodyPr/>
                    <a:lstStyle/>
                    <a:p>
                      <a:r>
                        <a:rPr lang="en-US" sz="1600" dirty="0" err="1" smtClean="0"/>
                        <a:t>AppSec</a:t>
                      </a:r>
                      <a:r>
                        <a:rPr lang="en-US" sz="1600" dirty="0" smtClean="0"/>
                        <a:t> Design</a:t>
                      </a:r>
                    </a:p>
                    <a:p>
                      <a:r>
                        <a:rPr lang="en-US" sz="1600" dirty="0" smtClean="0"/>
                        <a:t>(Threat</a:t>
                      </a:r>
                      <a:r>
                        <a:rPr lang="en-US" sz="1600" baseline="0" dirty="0" smtClean="0"/>
                        <a:t> Model, Arch </a:t>
                      </a:r>
                      <a:r>
                        <a:rPr lang="en-US" sz="1600" dirty="0" smtClean="0"/>
                        <a:t>Review)</a:t>
                      </a:r>
                      <a:endParaRPr lang="en-US" sz="1600" dirty="0"/>
                    </a:p>
                  </a:txBody>
                  <a:tcPr marL="91436" marR="91436" marT="45716" marB="45716"/>
                </a:tc>
                <a:tc>
                  <a:txBody>
                    <a:bodyPr/>
                    <a:lstStyle/>
                    <a:p>
                      <a:pPr algn="ctr"/>
                      <a:r>
                        <a:rPr lang="en-US" sz="1600" dirty="0" smtClean="0"/>
                        <a:t>500 days ($300K)</a:t>
                      </a:r>
                      <a:endParaRPr lang="en-US" sz="1600" dirty="0"/>
                    </a:p>
                  </a:txBody>
                  <a:tcPr marL="91436" marR="91436" marT="45716" marB="45716"/>
                </a:tc>
                <a:tc>
                  <a:txBody>
                    <a:bodyPr/>
                    <a:lstStyle/>
                    <a:p>
                      <a:pPr algn="ctr"/>
                      <a:r>
                        <a:rPr lang="en-US" sz="1600" dirty="0" smtClean="0"/>
                        <a:t>250 days ($150K)</a:t>
                      </a:r>
                      <a:endParaRPr lang="en-US" sz="1600" dirty="0"/>
                    </a:p>
                  </a:txBody>
                  <a:tcPr marL="91436" marR="91436" marT="45716" marB="45716"/>
                </a:tc>
              </a:tr>
              <a:tr h="579074">
                <a:tc>
                  <a:txBody>
                    <a:bodyPr/>
                    <a:lstStyle/>
                    <a:p>
                      <a:r>
                        <a:rPr lang="en-US" sz="1600" dirty="0" err="1" smtClean="0"/>
                        <a:t>AppSec</a:t>
                      </a:r>
                      <a:r>
                        <a:rPr lang="en-US" sz="1600" dirty="0" smtClean="0"/>
                        <a:t> Implementation</a:t>
                      </a:r>
                    </a:p>
                    <a:p>
                      <a:r>
                        <a:rPr lang="en-US" sz="1600" dirty="0" smtClean="0"/>
                        <a:t>(Build</a:t>
                      </a:r>
                      <a:r>
                        <a:rPr lang="en-US" sz="1600" baseline="0" dirty="0" smtClean="0"/>
                        <a:t> and Use Controls)</a:t>
                      </a:r>
                      <a:endParaRPr lang="en-US" sz="1600" dirty="0"/>
                    </a:p>
                  </a:txBody>
                  <a:tcPr marL="91436" marR="91436" marT="45716" marB="45716"/>
                </a:tc>
                <a:tc>
                  <a:txBody>
                    <a:bodyPr/>
                    <a:lstStyle/>
                    <a:p>
                      <a:pPr algn="ctr"/>
                      <a:r>
                        <a:rPr lang="en-US" sz="1600" dirty="0" smtClean="0"/>
                        <a:t>1500 days</a:t>
                      </a:r>
                      <a:r>
                        <a:rPr lang="en-US" sz="1600" baseline="0" dirty="0" smtClean="0"/>
                        <a:t> ($900K)</a:t>
                      </a:r>
                      <a:endParaRPr lang="en-US" sz="1600" dirty="0"/>
                    </a:p>
                  </a:txBody>
                  <a:tcPr marL="91436" marR="91436" marT="45716" marB="45716"/>
                </a:tc>
                <a:tc>
                  <a:txBody>
                    <a:bodyPr/>
                    <a:lstStyle/>
                    <a:p>
                      <a:pPr algn="ctr"/>
                      <a:r>
                        <a:rPr lang="en-US" sz="1600" dirty="0" smtClean="0"/>
                        <a:t>500 days ($300K)</a:t>
                      </a:r>
                      <a:endParaRPr lang="en-US" sz="1600" dirty="0"/>
                    </a:p>
                  </a:txBody>
                  <a:tcPr marL="91436" marR="91436" marT="45716" marB="45716"/>
                </a:tc>
              </a:tr>
              <a:tr h="579074">
                <a:tc>
                  <a:txBody>
                    <a:bodyPr/>
                    <a:lstStyle/>
                    <a:p>
                      <a:r>
                        <a:rPr lang="en-US" sz="1600" dirty="0" err="1" smtClean="0"/>
                        <a:t>AppSec</a:t>
                      </a:r>
                      <a:r>
                        <a:rPr lang="en-US" sz="1600" dirty="0" smtClean="0"/>
                        <a:t> Verification</a:t>
                      </a:r>
                      <a:br>
                        <a:rPr lang="en-US" sz="1600" dirty="0" smtClean="0"/>
                      </a:br>
                      <a:r>
                        <a:rPr lang="en-US" sz="1600" dirty="0" smtClean="0"/>
                        <a:t>(Scan, Code Review,</a:t>
                      </a:r>
                      <a:r>
                        <a:rPr lang="en-US" sz="1600" baseline="0" dirty="0" smtClean="0"/>
                        <a:t> Pen Test)</a:t>
                      </a:r>
                      <a:endParaRPr lang="en-US" sz="1600" dirty="0"/>
                    </a:p>
                  </a:txBody>
                  <a:tcPr marL="91436" marR="91436" marT="45716" marB="45716"/>
                </a:tc>
                <a:tc>
                  <a:txBody>
                    <a:bodyPr/>
                    <a:lstStyle/>
                    <a:p>
                      <a:pPr algn="ctr"/>
                      <a:r>
                        <a:rPr lang="en-US" sz="1600" dirty="0" smtClean="0"/>
                        <a:t>500 days ($300K)</a:t>
                      </a:r>
                      <a:endParaRPr lang="en-US" sz="1600" dirty="0"/>
                    </a:p>
                  </a:txBody>
                  <a:tcPr marL="91436" marR="91436" marT="45716" marB="45716"/>
                </a:tc>
                <a:tc>
                  <a:txBody>
                    <a:bodyPr/>
                    <a:lstStyle/>
                    <a:p>
                      <a:pPr algn="ctr"/>
                      <a:r>
                        <a:rPr lang="en-US" sz="1600" dirty="0" smtClean="0"/>
                        <a:t>250 days ($150K)</a:t>
                      </a:r>
                      <a:endParaRPr lang="en-US" sz="1600" dirty="0"/>
                    </a:p>
                  </a:txBody>
                  <a:tcPr marL="91436" marR="91436" marT="45716" marB="45716"/>
                </a:tc>
              </a:tr>
              <a:tr h="455976">
                <a:tc>
                  <a:txBody>
                    <a:bodyPr/>
                    <a:lstStyle/>
                    <a:p>
                      <a:r>
                        <a:rPr lang="en-US" sz="1600" dirty="0" err="1" smtClean="0"/>
                        <a:t>AppSec</a:t>
                      </a:r>
                      <a:r>
                        <a:rPr lang="en-US" sz="1600" dirty="0" smtClean="0"/>
                        <a:t> Remediation</a:t>
                      </a:r>
                      <a:endParaRPr lang="en-US" sz="1600" dirty="0"/>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500 days ($300K)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150 days ($90K)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r>
              <a:tr h="579074">
                <a:tc>
                  <a:txBody>
                    <a:bodyPr/>
                    <a:lstStyle/>
                    <a:p>
                      <a:r>
                        <a:rPr lang="en-US" sz="1600" dirty="0" err="1" smtClean="0"/>
                        <a:t>AppSec</a:t>
                      </a:r>
                      <a:r>
                        <a:rPr lang="en-US" sz="1600" dirty="0" smtClean="0"/>
                        <a:t> Standards and Guidelines</a:t>
                      </a:r>
                      <a:endParaRPr lang="en-US" sz="1600" dirty="0"/>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100 days ($60K)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20 days ($12K)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r>
              <a:tr h="579074">
                <a:tc>
                  <a:txBody>
                    <a:bodyPr/>
                    <a:lstStyle/>
                    <a:p>
                      <a:r>
                        <a:rPr lang="en-US" sz="1600" dirty="0" err="1" smtClean="0"/>
                        <a:t>AppSec</a:t>
                      </a:r>
                      <a:r>
                        <a:rPr lang="en-US" sz="1600" dirty="0" smtClean="0"/>
                        <a:t> Inventory, Metrics, and Management</a:t>
                      </a:r>
                      <a:endParaRPr lang="en-US" sz="1600" dirty="0"/>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250 days ($150K)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200 days ($120K)</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r>
              <a:tr h="455976">
                <a:tc>
                  <a:txBody>
                    <a:bodyPr/>
                    <a:lstStyle/>
                    <a:p>
                      <a:pPr algn="r"/>
                      <a:r>
                        <a:rPr lang="en-US" sz="1600" b="1" dirty="0" smtClean="0"/>
                        <a:t>Totals</a:t>
                      </a:r>
                      <a:endParaRPr lang="en-US" sz="1600" b="1" dirty="0"/>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$2.43M</a:t>
                      </a: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$1.00M</a:t>
                      </a: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txBody>
                  <a:tcPr marL="91436" marR="91436" marT="45716" marB="45716"/>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ko-KR" smtClean="0">
                <a:ea typeface="굴림" charset="-127"/>
              </a:rPr>
              <a:t>OWASP Project Status</a:t>
            </a:r>
          </a:p>
        </p:txBody>
      </p:sp>
      <p:pic>
        <p:nvPicPr>
          <p:cNvPr id="26627" name="Picture 5" descr="PM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3317875"/>
            <a:ext cx="10715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FindBug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4318000"/>
            <a:ext cx="12858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http://tbn0.google.com/images?q=tbn:rB-fGcYmfT2JHM:http://bookshop.gfu.net/AxCMSTemplates_GFU/pics/products/0596007434.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563" y="1460500"/>
            <a:ext cx="928687"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 y="842963"/>
            <a:ext cx="47212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1763" y="2263775"/>
            <a:ext cx="426878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8"/>
          <p:cNvSpPr>
            <a:spLocks noChangeArrowheads="1"/>
          </p:cNvSpPr>
          <p:nvPr/>
        </p:nvSpPr>
        <p:spPr bwMode="auto">
          <a:xfrm>
            <a:off x="4643438" y="3665538"/>
            <a:ext cx="552450" cy="263525"/>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endParaRPr lang="ko-KR" altLang="ko-KR" sz="1000" b="1">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ko-KR" smtClean="0">
                <a:ea typeface="굴림" charset="-127"/>
              </a:rPr>
              <a:t>Source Code and Javadoc Online Now!</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712913"/>
            <a:ext cx="4748213"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50" y="1479550"/>
            <a:ext cx="4597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300038" y="969963"/>
            <a:ext cx="540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b="1">
                <a:ea typeface="굴림" charset="-127"/>
                <a:hlinkClick r:id="rId4"/>
              </a:rPr>
              <a:t>http://code.google.com/p/owasp-esapi-java</a:t>
            </a:r>
            <a:r>
              <a:rPr lang="en-US" altLang="ko-KR" b="1">
                <a:ea typeface="굴림" charset="-127"/>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ko-KR" smtClean="0">
                <a:ea typeface="굴림" charset="-127"/>
              </a:rPr>
              <a:t>Banned Java APIs</a:t>
            </a:r>
          </a:p>
        </p:txBody>
      </p:sp>
      <p:sp>
        <p:nvSpPr>
          <p:cNvPr id="3" name="Content Placeholder 2"/>
          <p:cNvSpPr>
            <a:spLocks noGrp="1"/>
          </p:cNvSpPr>
          <p:nvPr>
            <p:ph idx="1"/>
          </p:nvPr>
        </p:nvSpPr>
        <p:spPr>
          <a:xfrm>
            <a:off x="277813" y="1309688"/>
            <a:ext cx="8866187" cy="4957762"/>
          </a:xfrm>
        </p:spPr>
        <p:txBody>
          <a:bodyPr>
            <a:normAutofit fontScale="55000" lnSpcReduction="20000"/>
          </a:bodyPr>
          <a:lstStyle/>
          <a:p>
            <a:pPr eaLnBrk="1" hangingPunct="1">
              <a:buFont typeface="Wingdings" pitchFamily="2" charset="2"/>
              <a:buNone/>
              <a:defRPr/>
            </a:pPr>
            <a:r>
              <a:rPr lang="en-US" b="0" dirty="0" err="1" smtClean="0"/>
              <a:t>System.out.println</a:t>
            </a:r>
            <a:r>
              <a:rPr lang="en-US" b="0" dirty="0" smtClean="0"/>
              <a:t>() -&gt; Logger.*</a:t>
            </a:r>
          </a:p>
          <a:p>
            <a:pPr eaLnBrk="1" hangingPunct="1">
              <a:buFont typeface="Wingdings" pitchFamily="2" charset="2"/>
              <a:buNone/>
              <a:defRPr/>
            </a:pPr>
            <a:r>
              <a:rPr lang="en-US" b="0" dirty="0" err="1" smtClean="0"/>
              <a:t>Throwable.printStackTrace</a:t>
            </a:r>
            <a:r>
              <a:rPr lang="en-US" b="0" dirty="0" smtClean="0"/>
              <a:t>() -&gt; Logger.*</a:t>
            </a:r>
          </a:p>
          <a:p>
            <a:pPr eaLnBrk="1" hangingPunct="1">
              <a:buFont typeface="Wingdings" pitchFamily="2" charset="2"/>
              <a:buNone/>
              <a:defRPr/>
            </a:pPr>
            <a:r>
              <a:rPr lang="en-US" b="0" dirty="0" err="1" smtClean="0"/>
              <a:t>Runtime.exec</a:t>
            </a:r>
            <a:r>
              <a:rPr lang="en-US" b="0" dirty="0" smtClean="0"/>
              <a:t>() -&gt; </a:t>
            </a:r>
            <a:r>
              <a:rPr lang="en-US" b="0" dirty="0" err="1" smtClean="0"/>
              <a:t>Executor.safeExec</a:t>
            </a:r>
            <a:r>
              <a:rPr lang="en-US" b="0" dirty="0" smtClean="0"/>
              <a:t>()</a:t>
            </a:r>
          </a:p>
          <a:p>
            <a:pPr eaLnBrk="1" hangingPunct="1">
              <a:buFont typeface="Wingdings" pitchFamily="2" charset="2"/>
              <a:buNone/>
              <a:defRPr/>
            </a:pPr>
            <a:r>
              <a:rPr lang="en-US" b="0" dirty="0" err="1" smtClean="0"/>
              <a:t>Reader.readLine</a:t>
            </a:r>
            <a:r>
              <a:rPr lang="en-US" b="0" dirty="0" smtClean="0"/>
              <a:t>() -&gt; </a:t>
            </a:r>
            <a:r>
              <a:rPr lang="en-US" b="0" dirty="0" err="1" smtClean="0"/>
              <a:t>Validator.safeReadLine</a:t>
            </a:r>
            <a:r>
              <a:rPr lang="en-US" b="0" dirty="0" smtClean="0"/>
              <a:t>()</a:t>
            </a:r>
          </a:p>
          <a:p>
            <a:pPr eaLnBrk="1" hangingPunct="1">
              <a:buFont typeface="Wingdings" pitchFamily="2" charset="2"/>
              <a:buNone/>
              <a:defRPr/>
            </a:pPr>
            <a:r>
              <a:rPr lang="en-US" b="0" dirty="0" err="1" smtClean="0"/>
              <a:t>Session.getId</a:t>
            </a:r>
            <a:r>
              <a:rPr lang="en-US" b="0" dirty="0" smtClean="0"/>
              <a:t>() -&gt; </a:t>
            </a:r>
            <a:r>
              <a:rPr lang="en-US" b="0" dirty="0" err="1" smtClean="0"/>
              <a:t>Randomizer.getRandomString</a:t>
            </a:r>
            <a:r>
              <a:rPr lang="en-US" b="0" dirty="0" smtClean="0"/>
              <a:t>() </a:t>
            </a:r>
            <a:r>
              <a:rPr lang="en-US" b="0" smtClean="0"/>
              <a:t>(better not to use at all)</a:t>
            </a:r>
            <a:endParaRPr lang="en-US" b="0" dirty="0" smtClean="0"/>
          </a:p>
          <a:p>
            <a:pPr eaLnBrk="1" hangingPunct="1">
              <a:buFont typeface="Wingdings" pitchFamily="2" charset="2"/>
              <a:buNone/>
              <a:defRPr/>
            </a:pPr>
            <a:r>
              <a:rPr lang="en-US" b="0" dirty="0" err="1" smtClean="0"/>
              <a:t>ServletRequest.getUserPrincipal</a:t>
            </a:r>
            <a:r>
              <a:rPr lang="en-US" b="0" dirty="0" smtClean="0"/>
              <a:t>() -&gt; </a:t>
            </a:r>
            <a:r>
              <a:rPr lang="en-US" b="0" dirty="0" err="1" smtClean="0"/>
              <a:t>Authenticator.getCurrentUser</a:t>
            </a:r>
            <a:r>
              <a:rPr lang="en-US" b="0" dirty="0" smtClean="0"/>
              <a:t>()</a:t>
            </a:r>
          </a:p>
          <a:p>
            <a:pPr eaLnBrk="1" hangingPunct="1">
              <a:buFont typeface="Wingdings" pitchFamily="2" charset="2"/>
              <a:buNone/>
              <a:defRPr/>
            </a:pPr>
            <a:r>
              <a:rPr lang="en-US" b="0" dirty="0" err="1" smtClean="0"/>
              <a:t>ServletRequest.isUserInRole</a:t>
            </a:r>
            <a:r>
              <a:rPr lang="en-US" b="0" dirty="0" smtClean="0"/>
              <a:t>() -&gt; </a:t>
            </a:r>
            <a:r>
              <a:rPr lang="en-US" b="0" dirty="0" err="1" smtClean="0"/>
              <a:t>AccessController.isAuthorized</a:t>
            </a:r>
            <a:r>
              <a:rPr lang="en-US" b="0" dirty="0" smtClean="0"/>
              <a:t>*()</a:t>
            </a:r>
          </a:p>
          <a:p>
            <a:pPr eaLnBrk="1" hangingPunct="1">
              <a:buFont typeface="Wingdings" pitchFamily="2" charset="2"/>
              <a:buNone/>
              <a:defRPr/>
            </a:pPr>
            <a:r>
              <a:rPr lang="en-US" b="0" dirty="0" err="1" smtClean="0"/>
              <a:t>Session.invalidate</a:t>
            </a:r>
            <a:r>
              <a:rPr lang="en-US" b="0" dirty="0" smtClean="0"/>
              <a:t>() -&gt; </a:t>
            </a:r>
            <a:r>
              <a:rPr lang="en-US" b="0" dirty="0" err="1" smtClean="0"/>
              <a:t>Authenticator.logout</a:t>
            </a:r>
            <a:r>
              <a:rPr lang="en-US" b="0" dirty="0" smtClean="0"/>
              <a:t>()</a:t>
            </a:r>
          </a:p>
          <a:p>
            <a:pPr eaLnBrk="1" hangingPunct="1">
              <a:buFont typeface="Wingdings" pitchFamily="2" charset="2"/>
              <a:buNone/>
              <a:defRPr/>
            </a:pPr>
            <a:r>
              <a:rPr lang="en-US" b="0" dirty="0" err="1" smtClean="0"/>
              <a:t>Math.Random</a:t>
            </a:r>
            <a:r>
              <a:rPr lang="en-US" b="0" dirty="0" smtClean="0"/>
              <a:t>.* -&gt; Randomizer.*</a:t>
            </a:r>
          </a:p>
          <a:p>
            <a:pPr eaLnBrk="1" hangingPunct="1">
              <a:buFont typeface="Wingdings" pitchFamily="2" charset="2"/>
              <a:buNone/>
              <a:defRPr/>
            </a:pPr>
            <a:r>
              <a:rPr lang="en-US" b="0" dirty="0" err="1" smtClean="0"/>
              <a:t>File.createTempFile</a:t>
            </a:r>
            <a:r>
              <a:rPr lang="en-US" b="0" dirty="0" smtClean="0"/>
              <a:t>() -&gt; </a:t>
            </a:r>
            <a:r>
              <a:rPr lang="en-US" b="0" dirty="0" err="1" smtClean="0"/>
              <a:t>Randomizer.getRandomFilename</a:t>
            </a:r>
            <a:r>
              <a:rPr lang="en-US" b="0" dirty="0" smtClean="0"/>
              <a:t>()</a:t>
            </a:r>
          </a:p>
          <a:p>
            <a:pPr eaLnBrk="1" hangingPunct="1">
              <a:buFont typeface="Wingdings" pitchFamily="2" charset="2"/>
              <a:buNone/>
              <a:defRPr/>
            </a:pPr>
            <a:r>
              <a:rPr lang="en-US" b="0" dirty="0" err="1" smtClean="0"/>
              <a:t>ServletResponse.setContentType</a:t>
            </a:r>
            <a:r>
              <a:rPr lang="en-US" b="0" dirty="0" smtClean="0"/>
              <a:t>() -&gt; </a:t>
            </a:r>
            <a:r>
              <a:rPr lang="en-US" b="0" dirty="0" err="1" smtClean="0"/>
              <a:t>HTTPUtilities.setContentType</a:t>
            </a:r>
            <a:r>
              <a:rPr lang="en-US" b="0" dirty="0" smtClean="0"/>
              <a:t>()</a:t>
            </a:r>
          </a:p>
          <a:p>
            <a:pPr eaLnBrk="1" hangingPunct="1">
              <a:buFont typeface="Wingdings" pitchFamily="2" charset="2"/>
              <a:buNone/>
              <a:defRPr/>
            </a:pPr>
            <a:r>
              <a:rPr lang="en-US" b="0" dirty="0" err="1" smtClean="0"/>
              <a:t>ServletResponse.sendRedirect</a:t>
            </a:r>
            <a:r>
              <a:rPr lang="en-US" b="0" dirty="0" smtClean="0"/>
              <a:t>() -&gt; </a:t>
            </a:r>
            <a:r>
              <a:rPr lang="en-US" b="0" dirty="0" err="1" smtClean="0"/>
              <a:t>HTTPUtilities.sendSafeRedirect</a:t>
            </a:r>
            <a:r>
              <a:rPr lang="en-US" b="0" dirty="0" smtClean="0"/>
              <a:t>()</a:t>
            </a:r>
          </a:p>
          <a:p>
            <a:pPr eaLnBrk="1" hangingPunct="1">
              <a:buFont typeface="Wingdings" pitchFamily="2" charset="2"/>
              <a:buNone/>
              <a:defRPr/>
            </a:pPr>
            <a:r>
              <a:rPr lang="en-US" b="0" dirty="0" err="1" smtClean="0"/>
              <a:t>RequestDispatcher.forward</a:t>
            </a:r>
            <a:r>
              <a:rPr lang="en-US" b="0" dirty="0" smtClean="0"/>
              <a:t>() -&gt; </a:t>
            </a:r>
            <a:r>
              <a:rPr lang="en-US" b="0" dirty="0" err="1" smtClean="0"/>
              <a:t>HTTPUtilities.sendSafeForward</a:t>
            </a:r>
            <a:r>
              <a:rPr lang="en-US" b="0" dirty="0" smtClean="0"/>
              <a:t>()</a:t>
            </a:r>
          </a:p>
          <a:p>
            <a:pPr eaLnBrk="1" hangingPunct="1">
              <a:buFont typeface="Wingdings" pitchFamily="2" charset="2"/>
              <a:buNone/>
              <a:defRPr/>
            </a:pPr>
            <a:r>
              <a:rPr lang="en-US" b="0" dirty="0" err="1" smtClean="0"/>
              <a:t>ServletResponse.addHeader</a:t>
            </a:r>
            <a:r>
              <a:rPr lang="en-US" b="0" dirty="0" smtClean="0"/>
              <a:t>() -&gt; </a:t>
            </a:r>
            <a:r>
              <a:rPr lang="en-US" b="0" dirty="0" err="1" smtClean="0"/>
              <a:t>HTTPUtilities.addSafeHeader</a:t>
            </a:r>
            <a:r>
              <a:rPr lang="en-US" b="0" dirty="0" smtClean="0"/>
              <a:t>()</a:t>
            </a:r>
          </a:p>
          <a:p>
            <a:pPr eaLnBrk="1" hangingPunct="1">
              <a:buFont typeface="Wingdings" pitchFamily="2" charset="2"/>
              <a:buNone/>
              <a:defRPr/>
            </a:pPr>
            <a:r>
              <a:rPr lang="en-US" b="0" dirty="0" err="1" smtClean="0"/>
              <a:t>ServletResponse.addCookie</a:t>
            </a:r>
            <a:r>
              <a:rPr lang="en-US" b="0" dirty="0" smtClean="0"/>
              <a:t>() -&gt; </a:t>
            </a:r>
            <a:r>
              <a:rPr lang="en-US" b="0" dirty="0" err="1" smtClean="0"/>
              <a:t>HTTPUtilities.addSafeCookie</a:t>
            </a:r>
            <a:r>
              <a:rPr lang="en-US" b="0" dirty="0" smtClean="0"/>
              <a:t>()</a:t>
            </a:r>
          </a:p>
          <a:p>
            <a:pPr eaLnBrk="1" hangingPunct="1">
              <a:buFont typeface="Wingdings" pitchFamily="2" charset="2"/>
              <a:buNone/>
              <a:defRPr/>
            </a:pPr>
            <a:r>
              <a:rPr lang="en-US" b="0" dirty="0" err="1" smtClean="0"/>
              <a:t>ServletRequest.isSecure</a:t>
            </a:r>
            <a:r>
              <a:rPr lang="en-US" b="0" dirty="0" smtClean="0"/>
              <a:t>() -&gt; </a:t>
            </a:r>
            <a:r>
              <a:rPr lang="en-US" b="0" dirty="0" err="1" smtClean="0"/>
              <a:t>HTTPUtilties.isSecureChannel</a:t>
            </a:r>
            <a:r>
              <a:rPr lang="en-US" b="0" dirty="0" smtClean="0"/>
              <a:t>()</a:t>
            </a:r>
          </a:p>
          <a:p>
            <a:pPr eaLnBrk="1" hangingPunct="1">
              <a:buFont typeface="Wingdings" pitchFamily="2" charset="2"/>
              <a:buNone/>
              <a:defRPr/>
            </a:pPr>
            <a:r>
              <a:rPr lang="en-US" b="0" dirty="0" smtClean="0"/>
              <a:t>Properties.* -&gt; EncryptedProperties.*</a:t>
            </a:r>
          </a:p>
          <a:p>
            <a:pPr eaLnBrk="1" hangingPunct="1">
              <a:buFont typeface="Wingdings" pitchFamily="2" charset="2"/>
              <a:buNone/>
              <a:defRPr/>
            </a:pPr>
            <a:r>
              <a:rPr lang="en-US" b="0" dirty="0" smtClean="0"/>
              <a:t>ServletContext.log() -&gt; Logger.*</a:t>
            </a:r>
          </a:p>
          <a:p>
            <a:pPr eaLnBrk="1" hangingPunct="1">
              <a:buFont typeface="Wingdings" pitchFamily="2" charset="2"/>
              <a:buNone/>
              <a:defRPr/>
            </a:pPr>
            <a:r>
              <a:rPr lang="en-US" b="0" dirty="0" err="1" smtClean="0"/>
              <a:t>java.security</a:t>
            </a:r>
            <a:r>
              <a:rPr lang="en-US" b="0" dirty="0" smtClean="0"/>
              <a:t> and </a:t>
            </a:r>
            <a:r>
              <a:rPr lang="en-US" b="0" dirty="0" err="1" smtClean="0"/>
              <a:t>javax.crypto</a:t>
            </a:r>
            <a:r>
              <a:rPr lang="en-US" b="0" dirty="0" smtClean="0"/>
              <a:t> -&gt; Encryptor.*</a:t>
            </a:r>
          </a:p>
          <a:p>
            <a:pPr eaLnBrk="1" hangingPunct="1">
              <a:buFont typeface="Wingdings" pitchFamily="2" charset="2"/>
              <a:buNone/>
              <a:defRPr/>
            </a:pPr>
            <a:r>
              <a:rPr lang="en-US" b="0" dirty="0" err="1" smtClean="0"/>
              <a:t>java.net.URLEncoder</a:t>
            </a:r>
            <a:r>
              <a:rPr lang="en-US" b="0" dirty="0" smtClean="0"/>
              <a:t>/Decoder -&gt; </a:t>
            </a:r>
            <a:r>
              <a:rPr lang="en-US" b="0" dirty="0" err="1" smtClean="0"/>
              <a:t>Encoder.encodeForURL</a:t>
            </a:r>
            <a:r>
              <a:rPr lang="en-US" b="0" dirty="0" smtClean="0"/>
              <a:t>/</a:t>
            </a:r>
            <a:r>
              <a:rPr lang="en-US" b="0" dirty="0" err="1" smtClean="0"/>
              <a:t>decodeForURL</a:t>
            </a:r>
            <a:endParaRPr lang="en-US" b="0" dirty="0" smtClean="0"/>
          </a:p>
          <a:p>
            <a:pPr eaLnBrk="1" hangingPunct="1">
              <a:buFont typeface="Wingdings" pitchFamily="2" charset="2"/>
              <a:buNone/>
              <a:defRPr/>
            </a:pPr>
            <a:r>
              <a:rPr lang="en-US" b="0" dirty="0" err="1" smtClean="0"/>
              <a:t>java.sql.Statement.execute</a:t>
            </a:r>
            <a:r>
              <a:rPr lang="en-US" b="0" dirty="0" smtClean="0"/>
              <a:t> -&gt; </a:t>
            </a:r>
            <a:r>
              <a:rPr lang="en-US" b="0" dirty="0" err="1" smtClean="0"/>
              <a:t>PreparedStatement.execute</a:t>
            </a:r>
            <a:endParaRPr lang="en-US" b="0" dirty="0" smtClean="0"/>
          </a:p>
          <a:p>
            <a:pPr eaLnBrk="1" hangingPunct="1">
              <a:buFont typeface="Wingdings" pitchFamily="2" charset="2"/>
              <a:buNone/>
              <a:defRPr/>
            </a:pPr>
            <a:r>
              <a:rPr lang="en-US" b="0" dirty="0" err="1" smtClean="0"/>
              <a:t>ServletResponse.encodeURL</a:t>
            </a:r>
            <a:r>
              <a:rPr lang="en-US" b="0" dirty="0" smtClean="0"/>
              <a:t> -&gt; </a:t>
            </a:r>
            <a:r>
              <a:rPr lang="en-US" b="0" dirty="0" err="1" smtClean="0"/>
              <a:t>HTTPUtilities.safeEncodeURL</a:t>
            </a:r>
            <a:r>
              <a:rPr lang="en-US" b="0" dirty="0" smtClean="0"/>
              <a:t> (better not to use at all)</a:t>
            </a:r>
          </a:p>
          <a:p>
            <a:pPr eaLnBrk="1" hangingPunct="1">
              <a:buFont typeface="Wingdings" pitchFamily="2" charset="2"/>
              <a:buNone/>
              <a:defRPr/>
            </a:pPr>
            <a:r>
              <a:rPr lang="en-US" b="0" dirty="0" err="1" smtClean="0"/>
              <a:t>ServletResponse.encodeRedirectURL</a:t>
            </a:r>
            <a:r>
              <a:rPr lang="en-US" b="0" dirty="0" smtClean="0"/>
              <a:t> -&gt; </a:t>
            </a:r>
            <a:r>
              <a:rPr lang="en-US" b="0" dirty="0" err="1" smtClean="0"/>
              <a:t>HTTPUtilities.safeEncodeRedirectURL</a:t>
            </a:r>
            <a:r>
              <a:rPr lang="en-US" b="0" dirty="0" smtClean="0"/>
              <a:t> (better not to use at all)</a:t>
            </a:r>
            <a:endParaRPr lang="en-US"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ko-KR" smtClean="0">
                <a:ea typeface="굴림" charset="-127"/>
              </a:rPr>
              <a:t>About Aspect Security</a:t>
            </a:r>
          </a:p>
        </p:txBody>
      </p:sp>
      <p:graphicFrame>
        <p:nvGraphicFramePr>
          <p:cNvPr id="4" name="Diagram 3"/>
          <p:cNvGraphicFramePr/>
          <p:nvPr/>
        </p:nvGraphicFramePr>
        <p:xfrm>
          <a:off x="152400" y="1143000"/>
          <a:ext cx="883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ko-KR" smtClean="0">
                <a:ea typeface="굴림" charset="-127"/>
              </a:rPr>
              <a:t>Questions and Answers</a:t>
            </a:r>
          </a:p>
        </p:txBody>
      </p:sp>
      <p:pic>
        <p:nvPicPr>
          <p:cNvPr id="30723" name="Picture 2" descr="picture of questions on p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1114425"/>
            <a:ext cx="4457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ko-KR" smtClean="0">
                <a:ea typeface="굴림" charset="-127"/>
              </a:rPr>
              <a:t>Extra Slides</a:t>
            </a:r>
          </a:p>
        </p:txBody>
      </p:sp>
      <p:sp>
        <p:nvSpPr>
          <p:cNvPr id="31747" name="Content Placeholder 2"/>
          <p:cNvSpPr>
            <a:spLocks noGrp="1"/>
          </p:cNvSpPr>
          <p:nvPr>
            <p:ph idx="1"/>
          </p:nvPr>
        </p:nvSpPr>
        <p:spPr/>
        <p:txBody>
          <a:bodyPr/>
          <a:lstStyle/>
          <a:p>
            <a:pPr eaLnBrk="1" hangingPunct="1"/>
            <a:endParaRPr lang="ko-KR" altLang="ko-K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928688"/>
            <a:ext cx="3997325"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pPr eaLnBrk="1" hangingPunct="1"/>
            <a:r>
              <a:rPr lang="en-US" altLang="ko-KR" smtClean="0">
                <a:ea typeface="굴림" charset="-127"/>
              </a:rPr>
              <a:t>Rich Data == Code</a:t>
            </a:r>
          </a:p>
        </p:txBody>
      </p:sp>
      <p:sp>
        <p:nvSpPr>
          <p:cNvPr id="32772" name="Slide Number Placeholder 4"/>
          <p:cNvSpPr>
            <a:spLocks noGrp="1"/>
          </p:cNvSpPr>
          <p:nvPr>
            <p:ph type="sldNum" sz="quarter" idx="4294967295"/>
          </p:nvPr>
        </p:nvSpPr>
        <p:spPr>
          <a:xfrm>
            <a:off x="8761413" y="6443663"/>
            <a:ext cx="382587" cy="36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477CFEE-31B9-4D76-8EF5-74FAD26E9DE1}" type="slidenum">
              <a:rPr lang="en-US" altLang="ko-KR">
                <a:solidFill>
                  <a:schemeClr val="bg1"/>
                </a:solidFill>
              </a:rPr>
              <a:pPr eaLnBrk="1" hangingPunct="1"/>
              <a:t>29</a:t>
            </a:fld>
            <a:endParaRPr lang="en-US" altLang="ko-KR">
              <a:solidFill>
                <a:schemeClr val="bg1"/>
              </a:solidFill>
            </a:endParaRPr>
          </a:p>
        </p:txBody>
      </p:sp>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052513"/>
            <a:ext cx="371475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21013" y="887413"/>
            <a:ext cx="3213100" cy="1446212"/>
          </a:xfrm>
          <a:prstGeom prst="rect">
            <a:avLst/>
          </a:prstGeom>
          <a:solidFill>
            <a:schemeClr val="tx1">
              <a:lumMod val="50000"/>
              <a:lumOff val="5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sz="1100" dirty="0"/>
              <a:t>&lt;?xml version="1.0" encoding="ISO-8859-1"?&gt;</a:t>
            </a:r>
          </a:p>
          <a:p>
            <a:pPr eaLnBrk="0" hangingPunct="0">
              <a:defRPr/>
            </a:pPr>
            <a:r>
              <a:rPr lang="en-US" sz="1100" dirty="0"/>
              <a:t>&lt;!DOCTYPE note SYSTEM "Note.dtd"&gt;</a:t>
            </a:r>
          </a:p>
          <a:p>
            <a:pPr eaLnBrk="0" hangingPunct="0">
              <a:defRPr/>
            </a:pPr>
            <a:r>
              <a:rPr lang="en-US" sz="1100" dirty="0"/>
              <a:t>&lt;note&gt;</a:t>
            </a:r>
          </a:p>
          <a:p>
            <a:pPr eaLnBrk="0" hangingPunct="0">
              <a:defRPr/>
            </a:pPr>
            <a:r>
              <a:rPr lang="en-US" sz="1100" dirty="0"/>
              <a:t>&lt;to&gt;</a:t>
            </a:r>
            <a:r>
              <a:rPr lang="en-US" sz="1100" dirty="0" err="1"/>
              <a:t>Tove</a:t>
            </a:r>
            <a:r>
              <a:rPr lang="en-US" sz="1100" dirty="0"/>
              <a:t>&lt;/to&gt;</a:t>
            </a:r>
          </a:p>
          <a:p>
            <a:pPr eaLnBrk="0" hangingPunct="0">
              <a:defRPr/>
            </a:pPr>
            <a:r>
              <a:rPr lang="en-US" sz="1100" dirty="0"/>
              <a:t>&lt;from&gt;</a:t>
            </a:r>
            <a:r>
              <a:rPr lang="en-US" sz="1100" dirty="0" err="1"/>
              <a:t>Jani</a:t>
            </a:r>
            <a:r>
              <a:rPr lang="en-US" sz="1100" dirty="0"/>
              <a:t>&lt;/from&gt;</a:t>
            </a:r>
          </a:p>
          <a:p>
            <a:pPr eaLnBrk="0" hangingPunct="0">
              <a:defRPr/>
            </a:pPr>
            <a:r>
              <a:rPr lang="en-US" sz="1100" dirty="0"/>
              <a:t>&lt;heading&gt;Reminder&lt;/heading&gt;</a:t>
            </a:r>
          </a:p>
          <a:p>
            <a:pPr eaLnBrk="0" hangingPunct="0">
              <a:defRPr/>
            </a:pPr>
            <a:r>
              <a:rPr lang="en-US" sz="1100" dirty="0"/>
              <a:t>&lt;body&gt;Don't forget me this weekend!&lt;/body&gt;</a:t>
            </a:r>
          </a:p>
          <a:p>
            <a:pPr eaLnBrk="0" hangingPunct="0">
              <a:defRPr/>
            </a:pPr>
            <a:r>
              <a:rPr lang="en-US" sz="1100" dirty="0"/>
              <a:t>&lt;/note&gt; </a:t>
            </a:r>
            <a:endParaRPr lang="en-US" sz="1100" dirty="0"/>
          </a:p>
        </p:txBody>
      </p:sp>
      <p:sp>
        <p:nvSpPr>
          <p:cNvPr id="17" name="Rectangle 16"/>
          <p:cNvSpPr/>
          <p:nvPr/>
        </p:nvSpPr>
        <p:spPr>
          <a:xfrm>
            <a:off x="2617788" y="2854325"/>
            <a:ext cx="3214687" cy="2124075"/>
          </a:xfrm>
          <a:prstGeom prst="rect">
            <a:avLst/>
          </a:prstGeom>
          <a:solidFill>
            <a:schemeClr val="tx1">
              <a:lumMod val="50000"/>
              <a:lumOff val="5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sz="1100" dirty="0"/>
              <a:t>{"text": {</a:t>
            </a:r>
          </a:p>
          <a:p>
            <a:pPr eaLnBrk="0" hangingPunct="0">
              <a:defRPr/>
            </a:pPr>
            <a:r>
              <a:rPr lang="en-US" sz="1100" dirty="0"/>
              <a:t>        "data": "Click Here",</a:t>
            </a:r>
          </a:p>
          <a:p>
            <a:pPr eaLnBrk="0" hangingPunct="0">
              <a:defRPr/>
            </a:pPr>
            <a:r>
              <a:rPr lang="en-US" sz="1100" dirty="0"/>
              <a:t>        "size": 36,</a:t>
            </a:r>
          </a:p>
          <a:p>
            <a:pPr eaLnBrk="0" hangingPunct="0">
              <a:defRPr/>
            </a:pPr>
            <a:r>
              <a:rPr lang="en-US" sz="1100" dirty="0"/>
              <a:t>        "style": "bold",</a:t>
            </a:r>
          </a:p>
          <a:p>
            <a:pPr eaLnBrk="0" hangingPunct="0">
              <a:defRPr/>
            </a:pPr>
            <a:r>
              <a:rPr lang="en-US" sz="1100" dirty="0"/>
              <a:t>        "name": "text1",</a:t>
            </a:r>
          </a:p>
          <a:p>
            <a:pPr eaLnBrk="0" hangingPunct="0">
              <a:defRPr/>
            </a:pPr>
            <a:r>
              <a:rPr lang="en-US" sz="1100" dirty="0"/>
              <a:t>        "</a:t>
            </a:r>
            <a:r>
              <a:rPr lang="en-US" sz="1100" dirty="0" err="1"/>
              <a:t>hOffset</a:t>
            </a:r>
            <a:r>
              <a:rPr lang="en-US" sz="1100" dirty="0"/>
              <a:t>": 250,</a:t>
            </a:r>
          </a:p>
          <a:p>
            <a:pPr eaLnBrk="0" hangingPunct="0">
              <a:defRPr/>
            </a:pPr>
            <a:r>
              <a:rPr lang="en-US" sz="1100" dirty="0"/>
              <a:t>        "</a:t>
            </a:r>
            <a:r>
              <a:rPr lang="en-US" sz="1100" dirty="0" err="1"/>
              <a:t>vOffset</a:t>
            </a:r>
            <a:r>
              <a:rPr lang="en-US" sz="1100" dirty="0"/>
              <a:t>": 100,</a:t>
            </a:r>
          </a:p>
          <a:p>
            <a:pPr eaLnBrk="0" hangingPunct="0">
              <a:defRPr/>
            </a:pPr>
            <a:r>
              <a:rPr lang="en-US" sz="1100" dirty="0"/>
              <a:t>        "alignment": "center",</a:t>
            </a:r>
          </a:p>
          <a:p>
            <a:pPr eaLnBrk="0" hangingPunct="0">
              <a:defRPr/>
            </a:pPr>
            <a:r>
              <a:rPr lang="en-US" sz="1100" dirty="0"/>
              <a:t>        "</a:t>
            </a:r>
            <a:r>
              <a:rPr lang="en-US" sz="1100" dirty="0" err="1"/>
              <a:t>onMouseUp</a:t>
            </a:r>
            <a:r>
              <a:rPr lang="en-US" sz="1100" dirty="0"/>
              <a:t>": "sun1.opacity = (sun1.opacity / 100) * 90;"</a:t>
            </a:r>
          </a:p>
          <a:p>
            <a:pPr eaLnBrk="0" hangingPunct="0">
              <a:defRPr/>
            </a:pPr>
            <a:r>
              <a:rPr lang="en-US" sz="1100" dirty="0"/>
              <a:t>    }</a:t>
            </a:r>
          </a:p>
          <a:p>
            <a:pPr eaLnBrk="0" hangingPunct="0">
              <a:defRPr/>
            </a:pPr>
            <a:r>
              <a:rPr lang="en-US" sz="1100" dirty="0"/>
              <a:t>}} </a:t>
            </a:r>
          </a:p>
        </p:txBody>
      </p:sp>
      <p:sp>
        <p:nvSpPr>
          <p:cNvPr id="11" name="Rectangle 10"/>
          <p:cNvSpPr/>
          <p:nvPr/>
        </p:nvSpPr>
        <p:spPr>
          <a:xfrm>
            <a:off x="3408363" y="4787900"/>
            <a:ext cx="3186112" cy="1446213"/>
          </a:xfrm>
          <a:prstGeom prst="rect">
            <a:avLst/>
          </a:prstGeom>
          <a:solidFill>
            <a:schemeClr val="tx1">
              <a:lumMod val="50000"/>
              <a:lumOff val="5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sz="1100" dirty="0"/>
              <a:t>&lt;s:task b:action="</a:t>
            </a:r>
            <a:r>
              <a:rPr lang="en-US" sz="1100" dirty="0" err="1"/>
              <a:t>xsl</a:t>
            </a:r>
            <a:r>
              <a:rPr lang="en-US" sz="1100" dirty="0"/>
              <a:t>-transform" b:stylesheet="$</a:t>
            </a:r>
            <a:r>
              <a:rPr lang="en-US" sz="1100" dirty="0" err="1"/>
              <a:t>stylesheet</a:t>
            </a:r>
            <a:r>
              <a:rPr lang="en-US" sz="1100" dirty="0"/>
              <a:t>" b:datasource="$data" b:destination="id('destination')" &gt;</a:t>
            </a:r>
            <a:br>
              <a:rPr lang="en-US" sz="1100" dirty="0"/>
            </a:br>
            <a:r>
              <a:rPr lang="en-US" sz="1100" dirty="0"/>
              <a:t>&lt;s:with-param b:name="parameter" b:select="'123'"&gt;</a:t>
            </a:r>
            <a:br>
              <a:rPr lang="en-US" sz="1100" dirty="0"/>
            </a:br>
            <a:r>
              <a:rPr lang="en-US" sz="1100" dirty="0"/>
              <a:t>&lt;/s:with-param&gt;</a:t>
            </a:r>
            <a:br>
              <a:rPr lang="en-US" sz="1100" dirty="0"/>
            </a:br>
            <a:r>
              <a:rPr lang="en-US" sz="1100" dirty="0"/>
              <a:t>&lt;/s:task&gt;</a:t>
            </a:r>
            <a:endParaRPr lang="en-US" sz="1100" dirty="0"/>
          </a:p>
        </p:txBody>
      </p:sp>
      <p:sp>
        <p:nvSpPr>
          <p:cNvPr id="12" name="Rectangle 11"/>
          <p:cNvSpPr/>
          <p:nvPr/>
        </p:nvSpPr>
        <p:spPr>
          <a:xfrm>
            <a:off x="3740150" y="2160588"/>
            <a:ext cx="3214688" cy="769937"/>
          </a:xfrm>
          <a:prstGeom prst="rect">
            <a:avLst/>
          </a:prstGeom>
          <a:solidFill>
            <a:schemeClr val="tx1">
              <a:lumMod val="50000"/>
              <a:lumOff val="5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sz="1100" dirty="0"/>
              <a:t>&lt;</a:t>
            </a:r>
            <a:r>
              <a:rPr lang="en-US" sz="1100" dirty="0" err="1"/>
              <a:t>xsl:template</a:t>
            </a:r>
            <a:r>
              <a:rPr lang="en-US" sz="1100" dirty="0"/>
              <a:t> match="/"&gt;</a:t>
            </a:r>
            <a:br>
              <a:rPr lang="en-US" sz="1100" dirty="0"/>
            </a:br>
            <a:r>
              <a:rPr lang="en-US" sz="1100" dirty="0"/>
              <a:t>&lt;</a:t>
            </a:r>
            <a:r>
              <a:rPr lang="en-US" sz="1100" dirty="0" err="1"/>
              <a:t>xsl:param</a:t>
            </a:r>
            <a:r>
              <a:rPr lang="en-US" sz="1100" dirty="0"/>
              <a:t> name="parameter"/&gt;</a:t>
            </a:r>
            <a:br>
              <a:rPr lang="en-US" sz="1100" dirty="0"/>
            </a:br>
            <a:r>
              <a:rPr lang="en-US" sz="1100" dirty="0"/>
              <a:t>&lt;</a:t>
            </a:r>
            <a:r>
              <a:rPr lang="en-US" sz="1100" dirty="0" err="1"/>
              <a:t>xsl:value</a:t>
            </a:r>
            <a:r>
              <a:rPr lang="en-US" sz="1100" dirty="0"/>
              <a:t>-of select="$parameter"/&gt;</a:t>
            </a:r>
            <a:br>
              <a:rPr lang="en-US" sz="1100" dirty="0"/>
            </a:br>
            <a:r>
              <a:rPr lang="en-US" sz="1100" dirty="0"/>
              <a:t>&lt;/</a:t>
            </a:r>
            <a:r>
              <a:rPr lang="en-US" sz="1100" dirty="0" err="1"/>
              <a:t>xsl:template</a:t>
            </a:r>
            <a:r>
              <a:rPr lang="en-US" sz="1100" dirty="0"/>
              <a:t>&gt;</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ko-KR" smtClean="0">
                <a:ea typeface="굴림" charset="-127"/>
              </a:rPr>
              <a:t>Vulnerability Theory</a:t>
            </a:r>
          </a:p>
        </p:txBody>
      </p:sp>
      <p:cxnSp>
        <p:nvCxnSpPr>
          <p:cNvPr id="6147" name="AutoShape 109"/>
          <p:cNvCxnSpPr>
            <a:cxnSpLocks noChangeShapeType="1"/>
            <a:endCxn id="6151" idx="1"/>
          </p:cNvCxnSpPr>
          <p:nvPr/>
        </p:nvCxnSpPr>
        <p:spPr bwMode="auto">
          <a:xfrm>
            <a:off x="681038" y="3398838"/>
            <a:ext cx="1065212" cy="263525"/>
          </a:xfrm>
          <a:prstGeom prst="bentConnector3">
            <a:avLst>
              <a:gd name="adj1" fmla="val 50000"/>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6148" name="AutoShape 144"/>
          <p:cNvCxnSpPr>
            <a:cxnSpLocks noChangeShapeType="1"/>
            <a:stCxn id="99" idx="4"/>
            <a:endCxn id="6174" idx="1"/>
          </p:cNvCxnSpPr>
          <p:nvPr/>
        </p:nvCxnSpPr>
        <p:spPr bwMode="auto">
          <a:xfrm flipV="1">
            <a:off x="6689725" y="3370263"/>
            <a:ext cx="1000125" cy="506412"/>
          </a:xfrm>
          <a:prstGeom prst="bentConnector3">
            <a:avLst>
              <a:gd name="adj1" fmla="val 50000"/>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grpSp>
        <p:nvGrpSpPr>
          <p:cNvPr id="6149" name="Group 63"/>
          <p:cNvGrpSpPr>
            <a:grpSpLocks/>
          </p:cNvGrpSpPr>
          <p:nvPr/>
        </p:nvGrpSpPr>
        <p:grpSpPr bwMode="auto">
          <a:xfrm>
            <a:off x="565150" y="3351213"/>
            <a:ext cx="139700" cy="304800"/>
            <a:chOff x="96" y="1344"/>
            <a:chExt cx="288" cy="624"/>
          </a:xfrm>
        </p:grpSpPr>
        <p:sp>
          <p:nvSpPr>
            <p:cNvPr id="6217" name="Oval 64"/>
            <p:cNvSpPr>
              <a:spLocks noChangeArrowheads="1"/>
            </p:cNvSpPr>
            <p:nvPr/>
          </p:nvSpPr>
          <p:spPr bwMode="auto">
            <a:xfrm>
              <a:off x="144" y="1344"/>
              <a:ext cx="192" cy="19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6218" name="Line 65"/>
            <p:cNvSpPr>
              <a:spLocks noChangeShapeType="1"/>
            </p:cNvSpPr>
            <p:nvPr/>
          </p:nvSpPr>
          <p:spPr bwMode="auto">
            <a:xfrm>
              <a:off x="240" y="1536"/>
              <a:ext cx="0" cy="24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19" name="Line 66"/>
            <p:cNvSpPr>
              <a:spLocks noChangeShapeType="1"/>
            </p:cNvSpPr>
            <p:nvPr/>
          </p:nvSpPr>
          <p:spPr bwMode="auto">
            <a:xfrm flipH="1">
              <a:off x="96" y="1776"/>
              <a:ext cx="144" cy="19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20" name="Line 67"/>
            <p:cNvSpPr>
              <a:spLocks noChangeShapeType="1"/>
            </p:cNvSpPr>
            <p:nvPr/>
          </p:nvSpPr>
          <p:spPr bwMode="auto">
            <a:xfrm>
              <a:off x="240" y="1776"/>
              <a:ext cx="144" cy="19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21" name="Line 68"/>
            <p:cNvSpPr>
              <a:spLocks noChangeShapeType="1"/>
            </p:cNvSpPr>
            <p:nvPr/>
          </p:nvSpPr>
          <p:spPr bwMode="auto">
            <a:xfrm>
              <a:off x="96" y="1632"/>
              <a:ext cx="28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6150" name="AutoShape 91"/>
          <p:cNvSpPr>
            <a:spLocks noChangeArrowheads="1"/>
          </p:cNvSpPr>
          <p:nvPr/>
        </p:nvSpPr>
        <p:spPr bwMode="auto">
          <a:xfrm>
            <a:off x="1746250" y="2994025"/>
            <a:ext cx="990600" cy="357188"/>
          </a:xfrm>
          <a:prstGeom prst="rightArrowCallout">
            <a:avLst>
              <a:gd name="adj1" fmla="val 20889"/>
              <a:gd name="adj2" fmla="val 24667"/>
              <a:gd name="adj3" fmla="val 34667"/>
              <a:gd name="adj4" fmla="val 80130"/>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Vector</a:t>
            </a:r>
          </a:p>
        </p:txBody>
      </p:sp>
      <p:sp>
        <p:nvSpPr>
          <p:cNvPr id="6151" name="AutoShape 163"/>
          <p:cNvSpPr>
            <a:spLocks noChangeArrowheads="1"/>
          </p:cNvSpPr>
          <p:nvPr/>
        </p:nvSpPr>
        <p:spPr bwMode="auto">
          <a:xfrm>
            <a:off x="1746250" y="3482975"/>
            <a:ext cx="990600" cy="357188"/>
          </a:xfrm>
          <a:prstGeom prst="rightArrowCallout">
            <a:avLst>
              <a:gd name="adj1" fmla="val 20889"/>
              <a:gd name="adj2" fmla="val 24667"/>
              <a:gd name="adj3" fmla="val 34667"/>
              <a:gd name="adj4" fmla="val 80130"/>
            </a:avLst>
          </a:prstGeom>
          <a:solidFill>
            <a:srgbClr val="FACCB8"/>
          </a:solidFill>
          <a:ln>
            <a:noFill/>
          </a:ln>
          <a:effectLst>
            <a:prstShdw prst="shdw17" dist="17961" dir="2700000">
              <a:srgbClr val="967A6E"/>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Vector</a:t>
            </a:r>
          </a:p>
        </p:txBody>
      </p:sp>
      <p:sp>
        <p:nvSpPr>
          <p:cNvPr id="6152" name="AutoShape 164"/>
          <p:cNvSpPr>
            <a:spLocks noChangeArrowheads="1"/>
          </p:cNvSpPr>
          <p:nvPr/>
        </p:nvSpPr>
        <p:spPr bwMode="auto">
          <a:xfrm>
            <a:off x="1746250" y="3971925"/>
            <a:ext cx="990600" cy="357188"/>
          </a:xfrm>
          <a:prstGeom prst="rightArrowCallout">
            <a:avLst>
              <a:gd name="adj1" fmla="val 20889"/>
              <a:gd name="adj2" fmla="val 24667"/>
              <a:gd name="adj3" fmla="val 34667"/>
              <a:gd name="adj4" fmla="val 80130"/>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Vector</a:t>
            </a:r>
          </a:p>
        </p:txBody>
      </p:sp>
      <p:sp>
        <p:nvSpPr>
          <p:cNvPr id="6153" name="AutoShape 165"/>
          <p:cNvSpPr>
            <a:spLocks noChangeArrowheads="1"/>
          </p:cNvSpPr>
          <p:nvPr/>
        </p:nvSpPr>
        <p:spPr bwMode="auto">
          <a:xfrm>
            <a:off x="1746250" y="4460875"/>
            <a:ext cx="990600" cy="357188"/>
          </a:xfrm>
          <a:prstGeom prst="rightArrowCallout">
            <a:avLst>
              <a:gd name="adj1" fmla="val 20889"/>
              <a:gd name="adj2" fmla="val 24667"/>
              <a:gd name="adj3" fmla="val 34667"/>
              <a:gd name="adj4" fmla="val 80130"/>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Vector</a:t>
            </a:r>
          </a:p>
        </p:txBody>
      </p:sp>
      <p:sp>
        <p:nvSpPr>
          <p:cNvPr id="6154" name="AutoShape 166"/>
          <p:cNvSpPr>
            <a:spLocks noChangeArrowheads="1"/>
          </p:cNvSpPr>
          <p:nvPr/>
        </p:nvSpPr>
        <p:spPr bwMode="auto">
          <a:xfrm>
            <a:off x="1746250" y="4951413"/>
            <a:ext cx="990600" cy="357187"/>
          </a:xfrm>
          <a:prstGeom prst="rightArrowCallout">
            <a:avLst>
              <a:gd name="adj1" fmla="val 20889"/>
              <a:gd name="adj2" fmla="val 24667"/>
              <a:gd name="adj3" fmla="val 34667"/>
              <a:gd name="adj4" fmla="val 80130"/>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Vector</a:t>
            </a:r>
          </a:p>
        </p:txBody>
      </p:sp>
      <p:grpSp>
        <p:nvGrpSpPr>
          <p:cNvPr id="6155" name="Group 152"/>
          <p:cNvGrpSpPr>
            <a:grpSpLocks/>
          </p:cNvGrpSpPr>
          <p:nvPr/>
        </p:nvGrpSpPr>
        <p:grpSpPr bwMode="auto">
          <a:xfrm>
            <a:off x="2849563" y="3427413"/>
            <a:ext cx="1449387" cy="381000"/>
            <a:chOff x="2592" y="576"/>
            <a:chExt cx="750" cy="288"/>
          </a:xfrm>
        </p:grpSpPr>
        <p:grpSp>
          <p:nvGrpSpPr>
            <p:cNvPr id="6213" name="Group 153"/>
            <p:cNvGrpSpPr>
              <a:grpSpLocks/>
            </p:cNvGrpSpPr>
            <p:nvPr/>
          </p:nvGrpSpPr>
          <p:grpSpPr bwMode="auto">
            <a:xfrm>
              <a:off x="2592" y="576"/>
              <a:ext cx="750" cy="288"/>
              <a:chOff x="2418" y="2736"/>
              <a:chExt cx="750" cy="288"/>
            </a:xfrm>
          </p:grpSpPr>
          <p:sp>
            <p:nvSpPr>
              <p:cNvPr id="6215" name="Rectangle 154"/>
              <p:cNvSpPr>
                <a:spLocks noChangeArrowheads="1"/>
              </p:cNvSpPr>
              <p:nvPr/>
            </p:nvSpPr>
            <p:spPr bwMode="auto">
              <a:xfrm>
                <a:off x="2640" y="2736"/>
                <a:ext cx="528" cy="288"/>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       Vulnerability</a:t>
                </a:r>
              </a:p>
            </p:txBody>
          </p:sp>
          <p:sp>
            <p:nvSpPr>
              <p:cNvPr id="6216" name="AutoShape 155"/>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sz="800"/>
              </a:p>
            </p:txBody>
          </p:sp>
        </p:grpSp>
        <p:sp>
          <p:nvSpPr>
            <p:cNvPr id="6214" name="Rectangle 156"/>
            <p:cNvSpPr>
              <a:spLocks noChangeArrowheads="1"/>
            </p:cNvSpPr>
            <p:nvPr/>
          </p:nvSpPr>
          <p:spPr bwMode="auto">
            <a:xfrm>
              <a:off x="2832" y="576"/>
              <a:ext cx="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grpSp>
        <p:nvGrpSpPr>
          <p:cNvPr id="6156" name="Group 127"/>
          <p:cNvGrpSpPr>
            <a:grpSpLocks/>
          </p:cNvGrpSpPr>
          <p:nvPr/>
        </p:nvGrpSpPr>
        <p:grpSpPr bwMode="auto">
          <a:xfrm>
            <a:off x="2859088" y="3941763"/>
            <a:ext cx="1449387" cy="381000"/>
            <a:chOff x="2592" y="576"/>
            <a:chExt cx="750" cy="288"/>
          </a:xfrm>
        </p:grpSpPr>
        <p:grpSp>
          <p:nvGrpSpPr>
            <p:cNvPr id="6209" name="Group 115"/>
            <p:cNvGrpSpPr>
              <a:grpSpLocks/>
            </p:cNvGrpSpPr>
            <p:nvPr/>
          </p:nvGrpSpPr>
          <p:grpSpPr bwMode="auto">
            <a:xfrm>
              <a:off x="2592" y="576"/>
              <a:ext cx="750" cy="288"/>
              <a:chOff x="2418" y="2736"/>
              <a:chExt cx="750" cy="288"/>
            </a:xfrm>
          </p:grpSpPr>
          <p:sp>
            <p:nvSpPr>
              <p:cNvPr id="6211" name="Rectangle 116"/>
              <p:cNvSpPr>
                <a:spLocks noChangeArrowheads="1"/>
              </p:cNvSpPr>
              <p:nvPr/>
            </p:nvSpPr>
            <p:spPr bwMode="auto">
              <a:xfrm>
                <a:off x="2640" y="2736"/>
                <a:ext cx="528" cy="288"/>
              </a:xfrm>
              <a:prstGeom prst="rect">
                <a:avLst/>
              </a:prstGeom>
              <a:solidFill>
                <a:srgbClr val="FACCB8"/>
              </a:solidFill>
              <a:ln>
                <a:noFill/>
              </a:ln>
              <a:effectLst>
                <a:prstShdw prst="shdw17" dist="17961" dir="2700000">
                  <a:srgbClr val="967A6E"/>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       Vulnerability</a:t>
                </a:r>
              </a:p>
            </p:txBody>
          </p:sp>
          <p:sp>
            <p:nvSpPr>
              <p:cNvPr id="6212"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sz="800"/>
              </a:p>
            </p:txBody>
          </p:sp>
        </p:grpSp>
        <p:sp>
          <p:nvSpPr>
            <p:cNvPr id="6210" name="Rectangle 125"/>
            <p:cNvSpPr>
              <a:spLocks noChangeArrowheads="1"/>
            </p:cNvSpPr>
            <p:nvPr/>
          </p:nvSpPr>
          <p:spPr bwMode="auto">
            <a:xfrm>
              <a:off x="2832" y="576"/>
              <a:ext cx="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sp>
        <p:nvSpPr>
          <p:cNvPr id="99" name="AutoShape 85"/>
          <p:cNvSpPr>
            <a:spLocks noChangeArrowheads="1"/>
          </p:cNvSpPr>
          <p:nvPr/>
        </p:nvSpPr>
        <p:spPr bwMode="auto">
          <a:xfrm>
            <a:off x="6003925" y="3724275"/>
            <a:ext cx="685800" cy="304800"/>
          </a:xfrm>
          <a:prstGeom prst="can">
            <a:avLst>
              <a:gd name="adj" fmla="val 25000"/>
            </a:avLst>
          </a:prstGeom>
          <a:solidFill>
            <a:srgbClr val="FACCB8"/>
          </a:solidFill>
          <a:ln w="9525">
            <a:solidFill>
              <a:schemeClr val="bg2"/>
            </a:solidFill>
            <a:round/>
            <a:headEnd/>
            <a:tailEnd/>
          </a:ln>
          <a:effectLst>
            <a:prstShdw prst="shdw17" dist="17961" dir="2700000">
              <a:schemeClr val="bg2">
                <a:gamma/>
                <a:shade val="60000"/>
                <a:invGamma/>
              </a:schemeClr>
            </a:prstShdw>
          </a:effectLst>
        </p:spPr>
        <p:txBody>
          <a:bodyPr wrap="none" anchor="ctr"/>
          <a:lstStyle/>
          <a:p>
            <a:pPr eaLnBrk="0" hangingPunct="0">
              <a:defRPr/>
            </a:pPr>
            <a:r>
              <a:rPr lang="en-US" sz="800">
                <a:latin typeface="Tahoma" charset="0"/>
                <a:cs typeface="+mn-cs"/>
              </a:rPr>
              <a:t>Asset</a:t>
            </a:r>
          </a:p>
        </p:txBody>
      </p:sp>
      <p:sp>
        <p:nvSpPr>
          <p:cNvPr id="6158" name="Rectangle 86"/>
          <p:cNvSpPr>
            <a:spLocks noChangeArrowheads="1"/>
          </p:cNvSpPr>
          <p:nvPr/>
        </p:nvSpPr>
        <p:spPr bwMode="auto">
          <a:xfrm>
            <a:off x="5749925" y="2649538"/>
            <a:ext cx="1327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1200">
                <a:ea typeface="굴림" charset="-127"/>
              </a:rPr>
              <a:t>Technical Impact</a:t>
            </a:r>
          </a:p>
        </p:txBody>
      </p:sp>
      <p:sp>
        <p:nvSpPr>
          <p:cNvPr id="6159" name="Rectangle 87"/>
          <p:cNvSpPr>
            <a:spLocks noChangeArrowheads="1"/>
          </p:cNvSpPr>
          <p:nvPr/>
        </p:nvSpPr>
        <p:spPr bwMode="auto">
          <a:xfrm>
            <a:off x="7519988" y="26495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1200">
                <a:ea typeface="굴림" charset="-127"/>
              </a:rPr>
              <a:t>Business Impact</a:t>
            </a:r>
          </a:p>
        </p:txBody>
      </p:sp>
      <p:sp>
        <p:nvSpPr>
          <p:cNvPr id="6160" name="Rectangle 88"/>
          <p:cNvSpPr>
            <a:spLocks noChangeArrowheads="1"/>
          </p:cNvSpPr>
          <p:nvPr/>
        </p:nvSpPr>
        <p:spPr bwMode="auto">
          <a:xfrm>
            <a:off x="3359150" y="2649538"/>
            <a:ext cx="1014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1200">
                <a:ea typeface="굴림" charset="-127"/>
              </a:rPr>
              <a:t>Vulnerability</a:t>
            </a:r>
          </a:p>
        </p:txBody>
      </p:sp>
      <p:sp>
        <p:nvSpPr>
          <p:cNvPr id="6161" name="Rectangle 89"/>
          <p:cNvSpPr>
            <a:spLocks noChangeArrowheads="1"/>
          </p:cNvSpPr>
          <p:nvPr/>
        </p:nvSpPr>
        <p:spPr bwMode="auto">
          <a:xfrm>
            <a:off x="1898650" y="2649538"/>
            <a:ext cx="611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1200">
                <a:ea typeface="굴림" charset="-127"/>
              </a:rPr>
              <a:t>Vector</a:t>
            </a:r>
          </a:p>
        </p:txBody>
      </p:sp>
      <p:sp>
        <p:nvSpPr>
          <p:cNvPr id="6162" name="Rectangle 90"/>
          <p:cNvSpPr>
            <a:spLocks noChangeArrowheads="1"/>
          </p:cNvSpPr>
          <p:nvPr/>
        </p:nvSpPr>
        <p:spPr bwMode="auto">
          <a:xfrm>
            <a:off x="222250" y="2649538"/>
            <a:ext cx="1074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1200">
                <a:ea typeface="굴림" charset="-127"/>
              </a:rPr>
              <a:t>Threat Agent</a:t>
            </a:r>
          </a:p>
        </p:txBody>
      </p:sp>
      <p:grpSp>
        <p:nvGrpSpPr>
          <p:cNvPr id="6163" name="Group 94"/>
          <p:cNvGrpSpPr>
            <a:grpSpLocks/>
          </p:cNvGrpSpPr>
          <p:nvPr/>
        </p:nvGrpSpPr>
        <p:grpSpPr bwMode="auto">
          <a:xfrm>
            <a:off x="565150" y="4570413"/>
            <a:ext cx="139700" cy="304800"/>
            <a:chOff x="96" y="1344"/>
            <a:chExt cx="288" cy="624"/>
          </a:xfrm>
        </p:grpSpPr>
        <p:sp>
          <p:nvSpPr>
            <p:cNvPr id="6204" name="Oval 95"/>
            <p:cNvSpPr>
              <a:spLocks noChangeArrowheads="1"/>
            </p:cNvSpPr>
            <p:nvPr/>
          </p:nvSpPr>
          <p:spPr bwMode="auto">
            <a:xfrm>
              <a:off x="144" y="1344"/>
              <a:ext cx="192" cy="19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6205" name="Line 96"/>
            <p:cNvSpPr>
              <a:spLocks noChangeShapeType="1"/>
            </p:cNvSpPr>
            <p:nvPr/>
          </p:nvSpPr>
          <p:spPr bwMode="auto">
            <a:xfrm>
              <a:off x="240" y="1536"/>
              <a:ext cx="0" cy="24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06" name="Line 97"/>
            <p:cNvSpPr>
              <a:spLocks noChangeShapeType="1"/>
            </p:cNvSpPr>
            <p:nvPr/>
          </p:nvSpPr>
          <p:spPr bwMode="auto">
            <a:xfrm flipH="1">
              <a:off x="96" y="1776"/>
              <a:ext cx="144" cy="19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07" name="Line 98"/>
            <p:cNvSpPr>
              <a:spLocks noChangeShapeType="1"/>
            </p:cNvSpPr>
            <p:nvPr/>
          </p:nvSpPr>
          <p:spPr bwMode="auto">
            <a:xfrm>
              <a:off x="240" y="1776"/>
              <a:ext cx="144" cy="19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08" name="Line 99"/>
            <p:cNvSpPr>
              <a:spLocks noChangeShapeType="1"/>
            </p:cNvSpPr>
            <p:nvPr/>
          </p:nvSpPr>
          <p:spPr bwMode="auto">
            <a:xfrm>
              <a:off x="96" y="1632"/>
              <a:ext cx="28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6164" name="Group 101"/>
          <p:cNvGrpSpPr>
            <a:grpSpLocks/>
          </p:cNvGrpSpPr>
          <p:nvPr/>
        </p:nvGrpSpPr>
        <p:grpSpPr bwMode="auto">
          <a:xfrm>
            <a:off x="565150" y="3908425"/>
            <a:ext cx="139700" cy="304800"/>
            <a:chOff x="96" y="1344"/>
            <a:chExt cx="288" cy="624"/>
          </a:xfrm>
        </p:grpSpPr>
        <p:sp>
          <p:nvSpPr>
            <p:cNvPr id="6199" name="Oval 102"/>
            <p:cNvSpPr>
              <a:spLocks noChangeArrowheads="1"/>
            </p:cNvSpPr>
            <p:nvPr/>
          </p:nvSpPr>
          <p:spPr bwMode="auto">
            <a:xfrm>
              <a:off x="144" y="1344"/>
              <a:ext cx="192" cy="19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6200" name="Line 103"/>
            <p:cNvSpPr>
              <a:spLocks noChangeShapeType="1"/>
            </p:cNvSpPr>
            <p:nvPr/>
          </p:nvSpPr>
          <p:spPr bwMode="auto">
            <a:xfrm>
              <a:off x="240" y="1536"/>
              <a:ext cx="0" cy="24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01" name="Line 104"/>
            <p:cNvSpPr>
              <a:spLocks noChangeShapeType="1"/>
            </p:cNvSpPr>
            <p:nvPr/>
          </p:nvSpPr>
          <p:spPr bwMode="auto">
            <a:xfrm flipH="1">
              <a:off x="96" y="1776"/>
              <a:ext cx="144" cy="19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02" name="Line 105"/>
            <p:cNvSpPr>
              <a:spLocks noChangeShapeType="1"/>
            </p:cNvSpPr>
            <p:nvPr/>
          </p:nvSpPr>
          <p:spPr bwMode="auto">
            <a:xfrm>
              <a:off x="240" y="1776"/>
              <a:ext cx="144" cy="19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203" name="Line 106"/>
            <p:cNvSpPr>
              <a:spLocks noChangeShapeType="1"/>
            </p:cNvSpPr>
            <p:nvPr/>
          </p:nvSpPr>
          <p:spPr bwMode="auto">
            <a:xfrm>
              <a:off x="96" y="1632"/>
              <a:ext cx="28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cxnSp>
        <p:nvCxnSpPr>
          <p:cNvPr id="6165" name="AutoShape 84"/>
          <p:cNvCxnSpPr>
            <a:cxnSpLocks noChangeShapeType="1"/>
            <a:endCxn id="6150" idx="1"/>
          </p:cNvCxnSpPr>
          <p:nvPr/>
        </p:nvCxnSpPr>
        <p:spPr bwMode="auto">
          <a:xfrm flipV="1">
            <a:off x="690563" y="3173413"/>
            <a:ext cx="1055687" cy="225425"/>
          </a:xfrm>
          <a:prstGeom prst="bentConnector3">
            <a:avLst>
              <a:gd name="adj1" fmla="val 49472"/>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6166" name="AutoShape 108"/>
          <p:cNvCxnSpPr>
            <a:cxnSpLocks noChangeShapeType="1"/>
            <a:endCxn id="6151" idx="1"/>
          </p:cNvCxnSpPr>
          <p:nvPr/>
        </p:nvCxnSpPr>
        <p:spPr bwMode="auto">
          <a:xfrm>
            <a:off x="690563" y="3398838"/>
            <a:ext cx="1055687" cy="263525"/>
          </a:xfrm>
          <a:prstGeom prst="bentConnector3">
            <a:avLst>
              <a:gd name="adj1" fmla="val 49472"/>
            </a:avLst>
          </a:prstGeom>
          <a:noFill/>
          <a:ln w="38100">
            <a:solidFill>
              <a:srgbClr val="FF0000"/>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167" name="AutoShape 109"/>
          <p:cNvCxnSpPr>
            <a:cxnSpLocks noChangeShapeType="1"/>
            <a:endCxn id="6152" idx="1"/>
          </p:cNvCxnSpPr>
          <p:nvPr/>
        </p:nvCxnSpPr>
        <p:spPr bwMode="auto">
          <a:xfrm>
            <a:off x="690563" y="3398838"/>
            <a:ext cx="1055687" cy="752475"/>
          </a:xfrm>
          <a:prstGeom prst="bentConnector3">
            <a:avLst>
              <a:gd name="adj1" fmla="val 49472"/>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grpSp>
        <p:nvGrpSpPr>
          <p:cNvPr id="6168" name="Group 128"/>
          <p:cNvGrpSpPr>
            <a:grpSpLocks/>
          </p:cNvGrpSpPr>
          <p:nvPr/>
        </p:nvGrpSpPr>
        <p:grpSpPr bwMode="auto">
          <a:xfrm>
            <a:off x="2859088" y="4475163"/>
            <a:ext cx="1449387" cy="381000"/>
            <a:chOff x="2592" y="576"/>
            <a:chExt cx="750" cy="288"/>
          </a:xfrm>
        </p:grpSpPr>
        <p:grpSp>
          <p:nvGrpSpPr>
            <p:cNvPr id="6195" name="Group 129"/>
            <p:cNvGrpSpPr>
              <a:grpSpLocks/>
            </p:cNvGrpSpPr>
            <p:nvPr/>
          </p:nvGrpSpPr>
          <p:grpSpPr bwMode="auto">
            <a:xfrm>
              <a:off x="2592" y="576"/>
              <a:ext cx="750" cy="288"/>
              <a:chOff x="2418" y="2736"/>
              <a:chExt cx="750" cy="288"/>
            </a:xfrm>
          </p:grpSpPr>
          <p:sp>
            <p:nvSpPr>
              <p:cNvPr id="6197" name="Rectangle 130"/>
              <p:cNvSpPr>
                <a:spLocks noChangeArrowheads="1"/>
              </p:cNvSpPr>
              <p:nvPr/>
            </p:nvSpPr>
            <p:spPr bwMode="auto">
              <a:xfrm>
                <a:off x="2640" y="2736"/>
                <a:ext cx="528" cy="288"/>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       Vulnerability</a:t>
                </a:r>
              </a:p>
            </p:txBody>
          </p:sp>
          <p:sp>
            <p:nvSpPr>
              <p:cNvPr id="6198" name="AutoShape 131"/>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sz="800"/>
              </a:p>
            </p:txBody>
          </p:sp>
        </p:grpSp>
        <p:sp>
          <p:nvSpPr>
            <p:cNvPr id="6196" name="Rectangle 132"/>
            <p:cNvSpPr>
              <a:spLocks noChangeArrowheads="1"/>
            </p:cNvSpPr>
            <p:nvPr/>
          </p:nvSpPr>
          <p:spPr bwMode="auto">
            <a:xfrm>
              <a:off x="2832" y="576"/>
              <a:ext cx="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cxnSp>
        <p:nvCxnSpPr>
          <p:cNvPr id="6169" name="AutoShape 133"/>
          <p:cNvCxnSpPr>
            <a:cxnSpLocks noChangeShapeType="1"/>
            <a:stCxn id="6151" idx="3"/>
          </p:cNvCxnSpPr>
          <p:nvPr/>
        </p:nvCxnSpPr>
        <p:spPr bwMode="auto">
          <a:xfrm>
            <a:off x="2736850" y="3662363"/>
            <a:ext cx="585788" cy="1003300"/>
          </a:xfrm>
          <a:prstGeom prst="bentConnector3">
            <a:avLst>
              <a:gd name="adj1" fmla="val 50000"/>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grpSp>
        <p:nvGrpSpPr>
          <p:cNvPr id="6170" name="Group 134"/>
          <p:cNvGrpSpPr>
            <a:grpSpLocks/>
          </p:cNvGrpSpPr>
          <p:nvPr/>
        </p:nvGrpSpPr>
        <p:grpSpPr bwMode="auto">
          <a:xfrm>
            <a:off x="2859088" y="4989513"/>
            <a:ext cx="1449387" cy="381000"/>
            <a:chOff x="2592" y="576"/>
            <a:chExt cx="750" cy="288"/>
          </a:xfrm>
        </p:grpSpPr>
        <p:grpSp>
          <p:nvGrpSpPr>
            <p:cNvPr id="6191" name="Group 135"/>
            <p:cNvGrpSpPr>
              <a:grpSpLocks/>
            </p:cNvGrpSpPr>
            <p:nvPr/>
          </p:nvGrpSpPr>
          <p:grpSpPr bwMode="auto">
            <a:xfrm>
              <a:off x="2592" y="576"/>
              <a:ext cx="750" cy="288"/>
              <a:chOff x="2418" y="2736"/>
              <a:chExt cx="750" cy="288"/>
            </a:xfrm>
          </p:grpSpPr>
          <p:sp>
            <p:nvSpPr>
              <p:cNvPr id="6193" name="Rectangle 136"/>
              <p:cNvSpPr>
                <a:spLocks noChangeArrowheads="1"/>
              </p:cNvSpPr>
              <p:nvPr/>
            </p:nvSpPr>
            <p:spPr bwMode="auto">
              <a:xfrm>
                <a:off x="2640" y="2736"/>
                <a:ext cx="528" cy="288"/>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       Vulnerability</a:t>
                </a:r>
              </a:p>
            </p:txBody>
          </p:sp>
          <p:sp>
            <p:nvSpPr>
              <p:cNvPr id="6194" name="AutoShape 13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sz="800"/>
              </a:p>
            </p:txBody>
          </p:sp>
        </p:grpSp>
        <p:sp>
          <p:nvSpPr>
            <p:cNvPr id="6192" name="Rectangle 138"/>
            <p:cNvSpPr>
              <a:spLocks noChangeArrowheads="1"/>
            </p:cNvSpPr>
            <p:nvPr/>
          </p:nvSpPr>
          <p:spPr bwMode="auto">
            <a:xfrm>
              <a:off x="2832" y="576"/>
              <a:ext cx="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cxnSp>
        <p:nvCxnSpPr>
          <p:cNvPr id="6171" name="AutoShape 139"/>
          <p:cNvCxnSpPr>
            <a:cxnSpLocks noChangeShapeType="1"/>
            <a:stCxn id="6151" idx="3"/>
          </p:cNvCxnSpPr>
          <p:nvPr/>
        </p:nvCxnSpPr>
        <p:spPr bwMode="auto">
          <a:xfrm>
            <a:off x="2736850" y="3662363"/>
            <a:ext cx="585788" cy="1517650"/>
          </a:xfrm>
          <a:prstGeom prst="bentConnector3">
            <a:avLst>
              <a:gd name="adj1" fmla="val 50000"/>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6172" name="AutoShape 140"/>
          <p:cNvCxnSpPr>
            <a:cxnSpLocks noChangeShapeType="1"/>
            <a:stCxn id="6151" idx="3"/>
          </p:cNvCxnSpPr>
          <p:nvPr/>
        </p:nvCxnSpPr>
        <p:spPr bwMode="auto">
          <a:xfrm>
            <a:off x="2736850" y="3662363"/>
            <a:ext cx="585788" cy="469900"/>
          </a:xfrm>
          <a:prstGeom prst="bentConnector3">
            <a:avLst>
              <a:gd name="adj1" fmla="val 50000"/>
            </a:avLst>
          </a:prstGeom>
          <a:noFill/>
          <a:ln w="38100">
            <a:solidFill>
              <a:srgbClr val="FF0000"/>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173" name="AutoShape 141"/>
          <p:cNvCxnSpPr>
            <a:cxnSpLocks noChangeShapeType="1"/>
            <a:stCxn id="143" idx="0"/>
            <a:endCxn id="99" idx="2"/>
          </p:cNvCxnSpPr>
          <p:nvPr/>
        </p:nvCxnSpPr>
        <p:spPr bwMode="auto">
          <a:xfrm>
            <a:off x="5149850" y="3617913"/>
            <a:ext cx="854075" cy="258762"/>
          </a:xfrm>
          <a:prstGeom prst="bentConnector3">
            <a:avLst>
              <a:gd name="adj1" fmla="val 50000"/>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sp>
        <p:nvSpPr>
          <p:cNvPr id="6174" name="AutoShape 142"/>
          <p:cNvSpPr>
            <a:spLocks noChangeArrowheads="1"/>
          </p:cNvSpPr>
          <p:nvPr/>
        </p:nvSpPr>
        <p:spPr bwMode="auto">
          <a:xfrm>
            <a:off x="7689850" y="3179763"/>
            <a:ext cx="914400" cy="381000"/>
          </a:xfrm>
          <a:prstGeom prst="foldedCorner">
            <a:avLst>
              <a:gd name="adj" fmla="val 12500"/>
            </a:avLst>
          </a:prstGeom>
          <a:solidFill>
            <a:srgbClr val="FACCB8"/>
          </a:solidFill>
          <a:ln>
            <a:noFill/>
          </a:ln>
          <a:effectLst>
            <a:prstShdw prst="shdw17" dist="17961" dir="2700000">
              <a:srgbClr val="967A6E"/>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Business</a:t>
            </a:r>
          </a:p>
          <a:p>
            <a:r>
              <a:rPr lang="en-US" altLang="ko-KR" sz="800">
                <a:ea typeface="굴림" charset="-127"/>
              </a:rPr>
              <a:t>Impact</a:t>
            </a:r>
          </a:p>
        </p:txBody>
      </p:sp>
      <p:sp>
        <p:nvSpPr>
          <p:cNvPr id="6175" name="AutoShape 143"/>
          <p:cNvSpPr>
            <a:spLocks noChangeArrowheads="1"/>
          </p:cNvSpPr>
          <p:nvPr/>
        </p:nvSpPr>
        <p:spPr bwMode="auto">
          <a:xfrm>
            <a:off x="7689850" y="3751263"/>
            <a:ext cx="914400" cy="381000"/>
          </a:xfrm>
          <a:prstGeom prst="foldedCorner">
            <a:avLst>
              <a:gd name="adj" fmla="val 12500"/>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Business</a:t>
            </a:r>
          </a:p>
          <a:p>
            <a:r>
              <a:rPr lang="en-US" altLang="ko-KR" sz="800">
                <a:ea typeface="굴림" charset="-127"/>
              </a:rPr>
              <a:t>Impact</a:t>
            </a:r>
          </a:p>
        </p:txBody>
      </p:sp>
      <p:cxnSp>
        <p:nvCxnSpPr>
          <p:cNvPr id="6176" name="AutoShape 144"/>
          <p:cNvCxnSpPr>
            <a:cxnSpLocks noChangeShapeType="1"/>
            <a:stCxn id="137" idx="4"/>
            <a:endCxn id="6174" idx="1"/>
          </p:cNvCxnSpPr>
          <p:nvPr/>
        </p:nvCxnSpPr>
        <p:spPr bwMode="auto">
          <a:xfrm flipV="1">
            <a:off x="6623050" y="3370263"/>
            <a:ext cx="1066800" cy="1085850"/>
          </a:xfrm>
          <a:prstGeom prst="bentConnector3">
            <a:avLst>
              <a:gd name="adj1" fmla="val 53116"/>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sp>
        <p:nvSpPr>
          <p:cNvPr id="137" name="AutoShape 147"/>
          <p:cNvSpPr>
            <a:spLocks noChangeArrowheads="1"/>
          </p:cNvSpPr>
          <p:nvPr/>
        </p:nvSpPr>
        <p:spPr bwMode="auto">
          <a:xfrm>
            <a:off x="6013450" y="4265613"/>
            <a:ext cx="685800" cy="304800"/>
          </a:xfrm>
          <a:prstGeom prst="cube">
            <a:avLst>
              <a:gd name="adj" fmla="val 25000"/>
            </a:avLst>
          </a:prstGeom>
          <a:solidFill>
            <a:srgbClr val="DDDDDD"/>
          </a:solidFill>
          <a:ln w="9525">
            <a:solidFill>
              <a:schemeClr val="bg2"/>
            </a:solidFill>
            <a:miter lim="800000"/>
            <a:headEnd/>
            <a:tailEnd/>
          </a:ln>
          <a:effectLst>
            <a:prstShdw prst="shdw17" dist="17961" dir="2700000">
              <a:schemeClr val="bg2">
                <a:gamma/>
                <a:shade val="60000"/>
                <a:invGamma/>
              </a:schemeClr>
            </a:prstShdw>
          </a:effectLst>
        </p:spPr>
        <p:txBody>
          <a:bodyPr wrap="none" anchor="ctr"/>
          <a:lstStyle/>
          <a:p>
            <a:pPr eaLnBrk="0" hangingPunct="0">
              <a:defRPr/>
            </a:pPr>
            <a:r>
              <a:rPr lang="en-US" sz="800">
                <a:latin typeface="Tahoma" charset="0"/>
                <a:cs typeface="+mn-cs"/>
              </a:rPr>
              <a:t>Function</a:t>
            </a:r>
          </a:p>
        </p:txBody>
      </p:sp>
      <p:cxnSp>
        <p:nvCxnSpPr>
          <p:cNvPr id="6178" name="AutoShape 148"/>
          <p:cNvCxnSpPr>
            <a:cxnSpLocks noChangeShapeType="1"/>
            <a:stCxn id="145" idx="0"/>
            <a:endCxn id="99" idx="2"/>
          </p:cNvCxnSpPr>
          <p:nvPr/>
        </p:nvCxnSpPr>
        <p:spPr bwMode="auto">
          <a:xfrm flipV="1">
            <a:off x="5149850" y="3876675"/>
            <a:ext cx="854075" cy="255588"/>
          </a:xfrm>
          <a:prstGeom prst="bentConnector3">
            <a:avLst>
              <a:gd name="adj1" fmla="val 50000"/>
            </a:avLst>
          </a:prstGeom>
          <a:noFill/>
          <a:ln w="38100">
            <a:solidFill>
              <a:srgbClr val="FF0000"/>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179" name="AutoShape 149"/>
          <p:cNvCxnSpPr>
            <a:cxnSpLocks noChangeShapeType="1"/>
            <a:stCxn id="99" idx="4"/>
            <a:endCxn id="6174" idx="1"/>
          </p:cNvCxnSpPr>
          <p:nvPr/>
        </p:nvCxnSpPr>
        <p:spPr bwMode="auto">
          <a:xfrm flipV="1">
            <a:off x="6689725" y="3370263"/>
            <a:ext cx="1000125" cy="506412"/>
          </a:xfrm>
          <a:prstGeom prst="bentConnector3">
            <a:avLst>
              <a:gd name="adj1" fmla="val 50000"/>
            </a:avLst>
          </a:prstGeom>
          <a:noFill/>
          <a:ln w="38100">
            <a:solidFill>
              <a:srgbClr val="FF0000"/>
            </a:solidFill>
            <a:prstDash val="sysDot"/>
            <a:miter lim="800000"/>
            <a:headEnd type="oval" w="med" len="med"/>
            <a:tailEnd type="oval" w="med" len="med"/>
          </a:ln>
          <a:extLst>
            <a:ext uri="{909E8E84-426E-40DD-AFC4-6F175D3DCCD1}">
              <a14:hiddenFill xmlns:a14="http://schemas.microsoft.com/office/drawing/2010/main">
                <a:noFill/>
              </a14:hiddenFill>
            </a:ext>
          </a:extLst>
        </p:spPr>
      </p:cxnSp>
      <p:sp>
        <p:nvSpPr>
          <p:cNvPr id="140" name="AutoShape 161"/>
          <p:cNvSpPr>
            <a:spLocks noChangeArrowheads="1"/>
          </p:cNvSpPr>
          <p:nvPr/>
        </p:nvSpPr>
        <p:spPr bwMode="auto">
          <a:xfrm>
            <a:off x="6003925" y="4799013"/>
            <a:ext cx="685800" cy="304800"/>
          </a:xfrm>
          <a:prstGeom prst="can">
            <a:avLst>
              <a:gd name="adj" fmla="val 25000"/>
            </a:avLst>
          </a:prstGeom>
          <a:solidFill>
            <a:srgbClr val="DDDDDD"/>
          </a:solidFill>
          <a:ln w="9525">
            <a:solidFill>
              <a:schemeClr val="bg2"/>
            </a:solidFill>
            <a:round/>
            <a:headEnd/>
            <a:tailEnd/>
          </a:ln>
          <a:effectLst>
            <a:prstShdw prst="shdw17" dist="17961" dir="2700000">
              <a:schemeClr val="bg2">
                <a:gamma/>
                <a:shade val="60000"/>
                <a:invGamma/>
              </a:schemeClr>
            </a:prstShdw>
          </a:effectLst>
        </p:spPr>
        <p:txBody>
          <a:bodyPr wrap="none" anchor="ctr"/>
          <a:lstStyle/>
          <a:p>
            <a:pPr eaLnBrk="0" hangingPunct="0">
              <a:defRPr/>
            </a:pPr>
            <a:r>
              <a:rPr lang="en-US" sz="800" dirty="0">
                <a:latin typeface="Tahoma" charset="0"/>
                <a:cs typeface="+mn-cs"/>
              </a:rPr>
              <a:t>Asset</a:t>
            </a:r>
          </a:p>
        </p:txBody>
      </p:sp>
      <p:sp>
        <p:nvSpPr>
          <p:cNvPr id="6181" name="AutoShape 162"/>
          <p:cNvSpPr>
            <a:spLocks noChangeArrowheads="1"/>
          </p:cNvSpPr>
          <p:nvPr/>
        </p:nvSpPr>
        <p:spPr bwMode="auto">
          <a:xfrm>
            <a:off x="7689850" y="4322763"/>
            <a:ext cx="914400" cy="381000"/>
          </a:xfrm>
          <a:prstGeom prst="foldedCorner">
            <a:avLst>
              <a:gd name="adj" fmla="val 12500"/>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800">
                <a:ea typeface="굴림" charset="-127"/>
              </a:rPr>
              <a:t>Business</a:t>
            </a:r>
          </a:p>
          <a:p>
            <a:r>
              <a:rPr lang="en-US" altLang="ko-KR" sz="800">
                <a:ea typeface="굴림" charset="-127"/>
              </a:rPr>
              <a:t>Impact</a:t>
            </a:r>
          </a:p>
        </p:txBody>
      </p:sp>
      <p:sp>
        <p:nvSpPr>
          <p:cNvPr id="6182" name="Rectangle 88"/>
          <p:cNvSpPr>
            <a:spLocks noChangeArrowheads="1"/>
          </p:cNvSpPr>
          <p:nvPr/>
        </p:nvSpPr>
        <p:spPr bwMode="auto">
          <a:xfrm>
            <a:off x="4418013" y="2649538"/>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sz="1200">
                <a:ea typeface="굴림" charset="-127"/>
              </a:rPr>
              <a:t>Control</a:t>
            </a:r>
          </a:p>
        </p:txBody>
      </p:sp>
      <p:sp>
        <p:nvSpPr>
          <p:cNvPr id="143" name="AutoShape 91"/>
          <p:cNvSpPr>
            <a:spLocks noChangeArrowheads="1"/>
          </p:cNvSpPr>
          <p:nvPr/>
        </p:nvSpPr>
        <p:spPr bwMode="auto">
          <a:xfrm>
            <a:off x="4464050" y="3438525"/>
            <a:ext cx="685800" cy="358775"/>
          </a:xfrm>
          <a:prstGeom prst="snip2DiagRect">
            <a:avLst/>
          </a:prstGeom>
          <a:solidFill>
            <a:srgbClr val="DDDDDD"/>
          </a:solidFill>
          <a:ln w="12700" algn="ctr">
            <a:solidFill>
              <a:schemeClr val="tx1"/>
            </a:solidFill>
            <a:miter lim="800000"/>
            <a:headEnd/>
            <a:tailEnd/>
          </a:ln>
          <a:effectLst>
            <a:prstShdw prst="shdw17" dist="17961" dir="2700000">
              <a:srgbClr val="DDDDDD">
                <a:gamma/>
                <a:shade val="60000"/>
                <a:invGamma/>
              </a:srgbClr>
            </a:prstShdw>
          </a:effectLst>
        </p:spPr>
        <p:txBody>
          <a:bodyPr wrap="none" anchor="ctr"/>
          <a:lstStyle/>
          <a:p>
            <a:pPr eaLnBrk="0" hangingPunct="0">
              <a:defRPr/>
            </a:pPr>
            <a:r>
              <a:rPr lang="en-US" sz="800" dirty="0">
                <a:latin typeface="Tahoma" charset="0"/>
                <a:cs typeface="+mn-cs"/>
              </a:rPr>
              <a:t>Control</a:t>
            </a:r>
          </a:p>
        </p:txBody>
      </p:sp>
      <p:sp>
        <p:nvSpPr>
          <p:cNvPr id="144" name="AutoShape 91"/>
          <p:cNvSpPr>
            <a:spLocks noChangeArrowheads="1"/>
          </p:cNvSpPr>
          <p:nvPr/>
        </p:nvSpPr>
        <p:spPr bwMode="auto">
          <a:xfrm>
            <a:off x="4464050" y="5002213"/>
            <a:ext cx="685800" cy="357187"/>
          </a:xfrm>
          <a:prstGeom prst="snip2DiagRect">
            <a:avLst/>
          </a:prstGeom>
          <a:solidFill>
            <a:srgbClr val="DDDDDD"/>
          </a:solidFill>
          <a:ln w="12700" algn="ctr">
            <a:solidFill>
              <a:schemeClr val="tx1"/>
            </a:solidFill>
            <a:miter lim="800000"/>
            <a:headEnd/>
            <a:tailEnd/>
          </a:ln>
          <a:effectLst>
            <a:prstShdw prst="shdw17" dist="17961" dir="2700000">
              <a:srgbClr val="DDDDDD">
                <a:gamma/>
                <a:shade val="60000"/>
                <a:invGamma/>
              </a:srgbClr>
            </a:prstShdw>
          </a:effectLst>
        </p:spPr>
        <p:txBody>
          <a:bodyPr wrap="none" anchor="ctr"/>
          <a:lstStyle/>
          <a:p>
            <a:pPr eaLnBrk="0" hangingPunct="0">
              <a:defRPr/>
            </a:pPr>
            <a:r>
              <a:rPr lang="en-US" sz="800" dirty="0">
                <a:latin typeface="Tahoma" charset="0"/>
                <a:cs typeface="+mn-cs"/>
              </a:rPr>
              <a:t>Control</a:t>
            </a:r>
          </a:p>
        </p:txBody>
      </p:sp>
      <p:sp>
        <p:nvSpPr>
          <p:cNvPr id="145" name="AutoShape 91"/>
          <p:cNvSpPr>
            <a:spLocks noChangeArrowheads="1"/>
          </p:cNvSpPr>
          <p:nvPr/>
        </p:nvSpPr>
        <p:spPr bwMode="auto">
          <a:xfrm>
            <a:off x="4464050" y="3952875"/>
            <a:ext cx="685800" cy="358775"/>
          </a:xfrm>
          <a:prstGeom prst="snip2DiagRect">
            <a:avLst/>
          </a:prstGeom>
          <a:solidFill>
            <a:srgbClr val="FF0000">
              <a:alpha val="7000"/>
            </a:srgbClr>
          </a:solidFill>
          <a:ln w="12700" algn="ctr">
            <a:solidFill>
              <a:schemeClr val="tx1"/>
            </a:solidFill>
            <a:prstDash val="sysDash"/>
            <a:miter lim="800000"/>
            <a:headEnd/>
            <a:tailEnd/>
          </a:ln>
          <a:effectLst>
            <a:prstShdw prst="shdw17" dist="17961" dir="2700000">
              <a:srgbClr val="DDDDDD">
                <a:gamma/>
                <a:shade val="60000"/>
                <a:invGamma/>
              </a:srgbClr>
            </a:prstShdw>
          </a:effectLst>
        </p:spPr>
        <p:txBody>
          <a:bodyPr wrap="none" anchor="ctr"/>
          <a:lstStyle/>
          <a:p>
            <a:pPr eaLnBrk="0" hangingPunct="0">
              <a:defRPr/>
            </a:pPr>
            <a:r>
              <a:rPr lang="en-US" sz="800" dirty="0">
                <a:solidFill>
                  <a:srgbClr val="FF0000"/>
                </a:solidFill>
                <a:latin typeface="Tahoma" charset="0"/>
                <a:cs typeface="+mn-cs"/>
              </a:rPr>
              <a:t>Missing</a:t>
            </a:r>
            <a:br>
              <a:rPr lang="en-US" sz="800" dirty="0">
                <a:solidFill>
                  <a:srgbClr val="FF0000"/>
                </a:solidFill>
                <a:latin typeface="Tahoma" charset="0"/>
                <a:cs typeface="+mn-cs"/>
              </a:rPr>
            </a:br>
            <a:r>
              <a:rPr lang="en-US" sz="800" dirty="0">
                <a:solidFill>
                  <a:srgbClr val="FF0000"/>
                </a:solidFill>
                <a:latin typeface="Tahoma" charset="0"/>
                <a:cs typeface="+mn-cs"/>
              </a:rPr>
              <a:t>Control</a:t>
            </a:r>
          </a:p>
        </p:txBody>
      </p:sp>
      <p:cxnSp>
        <p:nvCxnSpPr>
          <p:cNvPr id="6186" name="AutoShape 140"/>
          <p:cNvCxnSpPr>
            <a:cxnSpLocks noChangeShapeType="1"/>
            <a:endCxn id="145" idx="2"/>
          </p:cNvCxnSpPr>
          <p:nvPr/>
        </p:nvCxnSpPr>
        <p:spPr bwMode="auto">
          <a:xfrm>
            <a:off x="4206875" y="4132263"/>
            <a:ext cx="257175" cy="0"/>
          </a:xfrm>
          <a:prstGeom prst="bentConnector3">
            <a:avLst>
              <a:gd name="adj1" fmla="val 50000"/>
            </a:avLst>
          </a:prstGeom>
          <a:noFill/>
          <a:ln w="38100">
            <a:solidFill>
              <a:srgbClr val="FF0000"/>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187" name="AutoShape 141"/>
          <p:cNvCxnSpPr>
            <a:cxnSpLocks noChangeShapeType="1"/>
            <a:stCxn id="144" idx="0"/>
            <a:endCxn id="137" idx="2"/>
          </p:cNvCxnSpPr>
          <p:nvPr/>
        </p:nvCxnSpPr>
        <p:spPr bwMode="auto">
          <a:xfrm flipV="1">
            <a:off x="5149850" y="4456113"/>
            <a:ext cx="863600" cy="725487"/>
          </a:xfrm>
          <a:prstGeom prst="bentConnector3">
            <a:avLst>
              <a:gd name="adj1" fmla="val 50000"/>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6188" name="Straight Connector 98"/>
          <p:cNvCxnSpPr>
            <a:cxnSpLocks noChangeShapeType="1"/>
            <a:endCxn id="144" idx="2"/>
          </p:cNvCxnSpPr>
          <p:nvPr/>
        </p:nvCxnSpPr>
        <p:spPr bwMode="auto">
          <a:xfrm>
            <a:off x="4206875" y="5180013"/>
            <a:ext cx="257175"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189" name="Straight Connector 99"/>
          <p:cNvCxnSpPr>
            <a:cxnSpLocks noChangeShapeType="1"/>
            <a:endCxn id="143" idx="2"/>
          </p:cNvCxnSpPr>
          <p:nvPr/>
        </p:nvCxnSpPr>
        <p:spPr bwMode="auto">
          <a:xfrm>
            <a:off x="4197350" y="3617913"/>
            <a:ext cx="2667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190" name="Content Placeholder 2"/>
          <p:cNvSpPr>
            <a:spLocks noGrp="1"/>
          </p:cNvSpPr>
          <p:nvPr>
            <p:ph idx="1"/>
          </p:nvPr>
        </p:nvSpPr>
        <p:spPr>
          <a:xfrm>
            <a:off x="566738" y="1362075"/>
            <a:ext cx="8577262" cy="4905375"/>
          </a:xfrm>
        </p:spPr>
        <p:txBody>
          <a:bodyPr/>
          <a:lstStyle/>
          <a:p>
            <a:pPr eaLnBrk="1" hangingPunct="1"/>
            <a:r>
              <a:rPr lang="en-US" altLang="ko-KR" sz="2000" smtClean="0">
                <a:ea typeface="굴림" charset="-127"/>
              </a:rPr>
              <a:t>A risk is a </a:t>
            </a:r>
            <a:r>
              <a:rPr lang="en-US" altLang="ko-KR" sz="2000" u="sng" smtClean="0">
                <a:ea typeface="굴림" charset="-127"/>
              </a:rPr>
              <a:t>path</a:t>
            </a:r>
            <a:r>
              <a:rPr lang="en-US" altLang="ko-KR" sz="2000" smtClean="0">
                <a:ea typeface="굴림" charset="-127"/>
              </a:rPr>
              <a:t> from threat agent to business impact</a:t>
            </a: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a:p>
            <a:pPr eaLnBrk="1" hangingPunct="1"/>
            <a:endParaRPr lang="en-US" altLang="ko-KR" sz="2000" smtClean="0">
              <a:ea typeface="굴림" charset="-127"/>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ko-KR" smtClean="0">
                <a:ea typeface="굴림" charset="-127"/>
              </a:rPr>
              <a:t>Browser Same Origin Policy</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666875"/>
            <a:ext cx="32289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913" y="1219200"/>
            <a:ext cx="102393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22650"/>
            <a:ext cx="10239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41"/>
          <p:cNvSpPr>
            <a:spLocks noChangeArrowheads="1"/>
          </p:cNvSpPr>
          <p:nvPr/>
        </p:nvSpPr>
        <p:spPr bwMode="auto">
          <a:xfrm>
            <a:off x="1920875" y="2187575"/>
            <a:ext cx="2654300" cy="2565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pic>
        <p:nvPicPr>
          <p:cNvPr id="8" name="Picture 7"/>
          <p:cNvPicPr>
            <a:picLocks noChangeAspect="1" noChangeArrowheads="1"/>
          </p:cNvPicPr>
          <p:nvPr/>
        </p:nvPicPr>
        <p:blipFill>
          <a:blip r:embed="rId5" cstate="print"/>
          <a:srcRect l="13894" t="15766" r="8269" b="3391"/>
          <a:stretch>
            <a:fillRect/>
          </a:stretch>
        </p:blipFill>
        <p:spPr bwMode="auto">
          <a:xfrm>
            <a:off x="3079333" y="3417029"/>
            <a:ext cx="1354974" cy="1324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800" name="Rectangle 45"/>
          <p:cNvSpPr>
            <a:spLocks noChangeArrowheads="1"/>
          </p:cNvSpPr>
          <p:nvPr/>
        </p:nvSpPr>
        <p:spPr bwMode="auto">
          <a:xfrm>
            <a:off x="6521450" y="4837113"/>
            <a:ext cx="192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ko-KR">
                <a:ea typeface="굴림" charset="-127"/>
              </a:rPr>
              <a:t>investorsblog.net</a:t>
            </a:r>
          </a:p>
        </p:txBody>
      </p:sp>
      <p:sp>
        <p:nvSpPr>
          <p:cNvPr id="10" name="Freeform 9"/>
          <p:cNvSpPr>
            <a:spLocks noChangeArrowheads="1"/>
          </p:cNvSpPr>
          <p:nvPr/>
        </p:nvSpPr>
        <p:spPr bwMode="auto">
          <a:xfrm rot="-949697">
            <a:off x="3516313" y="2038350"/>
            <a:ext cx="3317875" cy="309563"/>
          </a:xfrm>
          <a:custGeom>
            <a:avLst/>
            <a:gdLst>
              <a:gd name="T0" fmla="*/ 0 w 2330823"/>
              <a:gd name="T1" fmla="*/ 69 h 561788"/>
              <a:gd name="T2" fmla="*/ 250502682 w 2330823"/>
              <a:gd name="T3" fmla="*/ 1 h 561788"/>
              <a:gd name="T4" fmla="*/ 465218447 w 2330823"/>
              <a:gd name="T5" fmla="*/ 73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00B05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1" name="Freeform 10"/>
          <p:cNvSpPr>
            <a:spLocks noChangeArrowheads="1"/>
          </p:cNvSpPr>
          <p:nvPr/>
        </p:nvSpPr>
        <p:spPr bwMode="auto">
          <a:xfrm rot="775703">
            <a:off x="3663950" y="3263900"/>
            <a:ext cx="3190875" cy="309563"/>
          </a:xfrm>
          <a:custGeom>
            <a:avLst/>
            <a:gdLst>
              <a:gd name="T0" fmla="*/ 0 w 2330823"/>
              <a:gd name="T1" fmla="*/ 69 h 561788"/>
              <a:gd name="T2" fmla="*/ 139497874 w 2330823"/>
              <a:gd name="T3" fmla="*/ 1 h 561788"/>
              <a:gd name="T4" fmla="*/ 259067624 w 2330823"/>
              <a:gd name="T5" fmla="*/ 73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FF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2" name="Freeform 11"/>
          <p:cNvSpPr>
            <a:spLocks noChangeArrowheads="1"/>
          </p:cNvSpPr>
          <p:nvPr/>
        </p:nvSpPr>
        <p:spPr bwMode="auto">
          <a:xfrm rot="-270011">
            <a:off x="4635500" y="4048125"/>
            <a:ext cx="2130425" cy="219075"/>
          </a:xfrm>
          <a:custGeom>
            <a:avLst/>
            <a:gdLst>
              <a:gd name="T0" fmla="*/ 0 w 2330823"/>
              <a:gd name="T1" fmla="*/ 0 h 561788"/>
              <a:gd name="T2" fmla="*/ 325910 w 2330823"/>
              <a:gd name="T3" fmla="*/ 0 h 561788"/>
              <a:gd name="T4" fmla="*/ 605261 w 2330823"/>
              <a:gd name="T5" fmla="*/ 0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00B05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3" name="Freeform 12"/>
          <p:cNvSpPr>
            <a:spLocks noChangeArrowheads="1"/>
          </p:cNvSpPr>
          <p:nvPr/>
        </p:nvSpPr>
        <p:spPr bwMode="auto">
          <a:xfrm rot="-2391287">
            <a:off x="4179888" y="2687638"/>
            <a:ext cx="2809875" cy="309562"/>
          </a:xfrm>
          <a:custGeom>
            <a:avLst/>
            <a:gdLst>
              <a:gd name="T0" fmla="*/ 0 w 2330823"/>
              <a:gd name="T1" fmla="*/ 69 h 561788"/>
              <a:gd name="T2" fmla="*/ 20715494 w 2330823"/>
              <a:gd name="T3" fmla="*/ 1 h 561788"/>
              <a:gd name="T4" fmla="*/ 38471684 w 2330823"/>
              <a:gd name="T5" fmla="*/ 73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FF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4" name="Folded Corner 13"/>
          <p:cNvSpPr/>
          <p:nvPr/>
        </p:nvSpPr>
        <p:spPr bwMode="auto">
          <a:xfrm>
            <a:off x="5518639" y="2249231"/>
            <a:ext cx="518745" cy="281353"/>
          </a:xfrm>
          <a:prstGeom prst="foldedCorner">
            <a:avLst/>
          </a:prstGeom>
          <a:solidFill>
            <a:srgbClr val="EAEAEA"/>
          </a:solidFill>
          <a:ln w="952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anchor="ctr" anchorCtr="1"/>
          <a:lstStyle/>
          <a:p>
            <a:pPr algn="ctr" eaLnBrk="0" hangingPunct="0">
              <a:defRPr/>
            </a:pPr>
            <a:r>
              <a:rPr lang="en-US" sz="1100" dirty="0">
                <a:latin typeface="Tahoma" charset="0"/>
                <a:cs typeface="+mn-cs"/>
              </a:rPr>
              <a:t>XHR</a:t>
            </a:r>
          </a:p>
        </p:txBody>
      </p:sp>
      <p:sp>
        <p:nvSpPr>
          <p:cNvPr id="15" name="Folded Corner 14"/>
          <p:cNvSpPr/>
          <p:nvPr/>
        </p:nvSpPr>
        <p:spPr bwMode="auto">
          <a:xfrm>
            <a:off x="5574323" y="3447916"/>
            <a:ext cx="518745" cy="281353"/>
          </a:xfrm>
          <a:prstGeom prst="foldedCorner">
            <a:avLst/>
          </a:prstGeom>
          <a:solidFill>
            <a:srgbClr val="EAEAEA"/>
          </a:solidFill>
          <a:ln w="952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anchor="ctr" anchorCtr="1"/>
          <a:lstStyle/>
          <a:p>
            <a:pPr algn="ctr" eaLnBrk="0" hangingPunct="0">
              <a:defRPr/>
            </a:pPr>
            <a:r>
              <a:rPr lang="en-US" sz="1100" dirty="0">
                <a:latin typeface="Tahoma" charset="0"/>
                <a:cs typeface="+mn-cs"/>
              </a:rPr>
              <a:t>XHR</a:t>
            </a:r>
          </a:p>
        </p:txBody>
      </p:sp>
      <p:sp>
        <p:nvSpPr>
          <p:cNvPr id="16" name="Rectangle 15"/>
          <p:cNvSpPr>
            <a:spLocks noChangeArrowheads="1"/>
          </p:cNvSpPr>
          <p:nvPr/>
        </p:nvSpPr>
        <p:spPr bwMode="auto">
          <a:xfrm>
            <a:off x="990600" y="50800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ko-KR">
                <a:ea typeface="굴림" charset="-127"/>
              </a:rPr>
              <a:t>document, cookies</a:t>
            </a:r>
          </a:p>
        </p:txBody>
      </p:sp>
      <p:sp>
        <p:nvSpPr>
          <p:cNvPr id="17" name="Freeform 16"/>
          <p:cNvSpPr>
            <a:spLocks noChangeArrowheads="1"/>
          </p:cNvSpPr>
          <p:nvPr/>
        </p:nvSpPr>
        <p:spPr bwMode="auto">
          <a:xfrm rot="775703">
            <a:off x="3676650" y="3046413"/>
            <a:ext cx="3189288" cy="309562"/>
          </a:xfrm>
          <a:custGeom>
            <a:avLst/>
            <a:gdLst>
              <a:gd name="T0" fmla="*/ 0 w 2330823"/>
              <a:gd name="T1" fmla="*/ 69 h 561788"/>
              <a:gd name="T2" fmla="*/ 138529832 w 2330823"/>
              <a:gd name="T3" fmla="*/ 1 h 561788"/>
              <a:gd name="T4" fmla="*/ 257269481 w 2330823"/>
              <a:gd name="T5" fmla="*/ 73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00B050"/>
            </a:solidFill>
            <a:prstDash val="sysDash"/>
            <a:round/>
            <a:headEn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8" name="Freeform 17"/>
          <p:cNvSpPr>
            <a:spLocks noChangeArrowheads="1"/>
          </p:cNvSpPr>
          <p:nvPr/>
        </p:nvSpPr>
        <p:spPr bwMode="auto">
          <a:xfrm rot="-2391287">
            <a:off x="4262438" y="2928938"/>
            <a:ext cx="2808287" cy="309562"/>
          </a:xfrm>
          <a:custGeom>
            <a:avLst/>
            <a:gdLst>
              <a:gd name="T0" fmla="*/ 0 w 2330823"/>
              <a:gd name="T1" fmla="*/ 69 h 561788"/>
              <a:gd name="T2" fmla="*/ 20552207 w 2330823"/>
              <a:gd name="T3" fmla="*/ 1 h 561788"/>
              <a:gd name="T4" fmla="*/ 38168374 w 2330823"/>
              <a:gd name="T5" fmla="*/ 73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00B050"/>
            </a:solidFill>
            <a:prstDash val="sysDash"/>
            <a:round/>
            <a:headEn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19" name="Folded Corner 18"/>
          <p:cNvSpPr/>
          <p:nvPr/>
        </p:nvSpPr>
        <p:spPr bwMode="auto">
          <a:xfrm>
            <a:off x="4607170" y="2788492"/>
            <a:ext cx="518745" cy="281353"/>
          </a:xfrm>
          <a:prstGeom prst="foldedCorner">
            <a:avLst/>
          </a:prstGeom>
          <a:solidFill>
            <a:srgbClr val="EAEAEA"/>
          </a:solidFill>
          <a:ln w="9525" cap="flat" cmpd="sng" algn="ctr">
            <a:solidFill>
              <a:schemeClr val="tx1"/>
            </a:solidFill>
            <a:prstDash val="solid"/>
            <a:round/>
            <a:headEnd type="none" w="med" len="med"/>
            <a:tailEnd type="none" w="med" len="med"/>
          </a:ln>
          <a:effectLst>
            <a:glow rad="139700">
              <a:srgbClr val="00B050">
                <a:alpha val="40000"/>
              </a:srgbClr>
            </a:glow>
          </a:effectLst>
        </p:spPr>
        <p:txBody>
          <a:bodyPr anchor="ctr" anchorCtr="1"/>
          <a:lstStyle/>
          <a:p>
            <a:pPr algn="ctr" eaLnBrk="0" hangingPunct="0">
              <a:defRPr/>
            </a:pPr>
            <a:r>
              <a:rPr lang="en-US" sz="1100" dirty="0">
                <a:latin typeface="Tahoma" charset="0"/>
                <a:cs typeface="+mn-cs"/>
              </a:rPr>
              <a:t>TAG</a:t>
            </a:r>
            <a:endParaRPr lang="en-US" sz="1100" dirty="0">
              <a:cs typeface="+mn-cs"/>
            </a:endParaRPr>
          </a:p>
        </p:txBody>
      </p:sp>
      <p:sp>
        <p:nvSpPr>
          <p:cNvPr id="20" name="Folded Corner 19"/>
          <p:cNvSpPr/>
          <p:nvPr/>
        </p:nvSpPr>
        <p:spPr bwMode="auto">
          <a:xfrm>
            <a:off x="4900248" y="3398093"/>
            <a:ext cx="518745" cy="281353"/>
          </a:xfrm>
          <a:prstGeom prst="foldedCorner">
            <a:avLst/>
          </a:prstGeom>
          <a:solidFill>
            <a:srgbClr val="EAEAEA"/>
          </a:solidFill>
          <a:ln w="9525" cap="flat" cmpd="sng" algn="ctr">
            <a:solidFill>
              <a:schemeClr val="tx1"/>
            </a:solidFill>
            <a:prstDash val="solid"/>
            <a:round/>
            <a:headEnd type="none" w="med" len="med"/>
            <a:tailEnd type="none" w="med" len="med"/>
          </a:ln>
          <a:effectLst>
            <a:glow rad="139700">
              <a:srgbClr val="00B050">
                <a:alpha val="40000"/>
              </a:srgbClr>
            </a:glow>
          </a:effectLst>
        </p:spPr>
        <p:txBody>
          <a:bodyPr anchor="ctr" anchorCtr="1"/>
          <a:lstStyle/>
          <a:p>
            <a:pPr algn="ctr" eaLnBrk="0" hangingPunct="0">
              <a:defRPr/>
            </a:pPr>
            <a:r>
              <a:rPr lang="en-US" sz="1100" dirty="0">
                <a:latin typeface="Tahoma" charset="0"/>
                <a:cs typeface="+mn-cs"/>
              </a:rPr>
              <a:t>TAG</a:t>
            </a:r>
            <a:endParaRPr lang="en-US" sz="1100" dirty="0">
              <a:cs typeface="+mn-cs"/>
            </a:endParaRPr>
          </a:p>
        </p:txBody>
      </p:sp>
      <p:sp>
        <p:nvSpPr>
          <p:cNvPr id="21" name="&quot;No&quot; Symbol 20"/>
          <p:cNvSpPr/>
          <p:nvPr/>
        </p:nvSpPr>
        <p:spPr bwMode="auto">
          <a:xfrm>
            <a:off x="5922963" y="1909763"/>
            <a:ext cx="611187" cy="609600"/>
          </a:xfrm>
          <a:prstGeom prst="noSmoking">
            <a:avLst>
              <a:gd name="adj" fmla="val 16623"/>
            </a:avLst>
          </a:prstGeom>
          <a:solidFill>
            <a:srgbClr val="FF0000"/>
          </a:solidFill>
          <a:ln w="9525" cap="flat" cmpd="sng" algn="ctr">
            <a:solidFill>
              <a:srgbClr val="C00000"/>
            </a:solidFill>
            <a:prstDash val="solid"/>
            <a:round/>
            <a:headEnd type="none" w="med" len="med"/>
            <a:tailEnd type="none" w="med" len="med"/>
          </a:ln>
          <a:effec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22" name="&quot;No&quot; Symbol 21"/>
          <p:cNvSpPr/>
          <p:nvPr/>
        </p:nvSpPr>
        <p:spPr bwMode="auto">
          <a:xfrm>
            <a:off x="5937250" y="3419475"/>
            <a:ext cx="611188" cy="611188"/>
          </a:xfrm>
          <a:prstGeom prst="noSmoking">
            <a:avLst>
              <a:gd name="adj" fmla="val 16623"/>
            </a:avLst>
          </a:prstGeom>
          <a:solidFill>
            <a:srgbClr val="FF0000"/>
          </a:solidFill>
          <a:ln w="9525" cap="flat" cmpd="sng" algn="ctr">
            <a:solidFill>
              <a:srgbClr val="C00000"/>
            </a:solidFill>
            <a:prstDash val="solid"/>
            <a:round/>
            <a:headEnd type="none" w="med" len="med"/>
            <a:tailEnd type="none" w="med" len="med"/>
          </a:ln>
          <a:effec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pic>
        <p:nvPicPr>
          <p:cNvPr id="23" name="Picture 2"/>
          <p:cNvPicPr>
            <a:picLocks noChangeAspect="1" noChangeArrowheads="1"/>
          </p:cNvPicPr>
          <p:nvPr/>
        </p:nvPicPr>
        <p:blipFill>
          <a:blip r:embed="rId6" cstate="print"/>
          <a:srcRect l="2067" t="11317" r="2829" b="12043"/>
          <a:stretch>
            <a:fillRect/>
          </a:stretch>
        </p:blipFill>
        <p:spPr bwMode="auto">
          <a:xfrm>
            <a:off x="2065436" y="2247778"/>
            <a:ext cx="1440281" cy="1461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Freeform 23"/>
          <p:cNvSpPr>
            <a:spLocks noChangeArrowheads="1"/>
          </p:cNvSpPr>
          <p:nvPr/>
        </p:nvSpPr>
        <p:spPr bwMode="auto">
          <a:xfrm rot="-7939210">
            <a:off x="1300163" y="3705225"/>
            <a:ext cx="1493838" cy="1373187"/>
          </a:xfrm>
          <a:custGeom>
            <a:avLst/>
            <a:gdLst>
              <a:gd name="T0" fmla="*/ 0 w 2330823"/>
              <a:gd name="T1" fmla="*/ 2147483647 h 561788"/>
              <a:gd name="T2" fmla="*/ 1588 w 2330823"/>
              <a:gd name="T3" fmla="*/ 2147483647 h 561788"/>
              <a:gd name="T4" fmla="*/ 2949 w 2330823"/>
              <a:gd name="T5" fmla="*/ 2147483647 h 561788"/>
              <a:gd name="T6" fmla="*/ 0 60000 65536"/>
              <a:gd name="T7" fmla="*/ 0 60000 65536"/>
              <a:gd name="T8" fmla="*/ 0 60000 65536"/>
              <a:gd name="T9" fmla="*/ 0 w 2330823"/>
              <a:gd name="T10" fmla="*/ 0 h 561788"/>
              <a:gd name="T11" fmla="*/ 2330823 w 2330823"/>
              <a:gd name="T12" fmla="*/ 561788 h 561788"/>
            </a:gdLst>
            <a:ahLst/>
            <a:cxnLst>
              <a:cxn ang="T6">
                <a:pos x="T0" y="T1"/>
              </a:cxn>
              <a:cxn ang="T7">
                <a:pos x="T2" y="T3"/>
              </a:cxn>
              <a:cxn ang="T8">
                <a:pos x="T4" y="T5"/>
              </a:cxn>
            </a:cxnLst>
            <a:rect l="T9" t="T10" r="T11" b="T12"/>
            <a:pathLst>
              <a:path w="2330823" h="561788">
                <a:moveTo>
                  <a:pt x="0" y="525929"/>
                </a:moveTo>
                <a:cubicBezTo>
                  <a:pt x="316753" y="262964"/>
                  <a:pt x="866588" y="0"/>
                  <a:pt x="1255058" y="5976"/>
                </a:cubicBezTo>
                <a:cubicBezTo>
                  <a:pt x="1643529" y="11953"/>
                  <a:pt x="1870635" y="286870"/>
                  <a:pt x="2330823" y="561788"/>
                </a:cubicBezTo>
              </a:path>
            </a:pathLst>
          </a:custGeom>
          <a:noFill/>
          <a:ln w="63500" algn="ctr">
            <a:solidFill>
              <a:srgbClr val="FF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25" name="Folded Corner 24"/>
          <p:cNvSpPr/>
          <p:nvPr/>
        </p:nvSpPr>
        <p:spPr bwMode="auto">
          <a:xfrm>
            <a:off x="1239715" y="4441446"/>
            <a:ext cx="518745" cy="281353"/>
          </a:xfrm>
          <a:prstGeom prst="foldedCorner">
            <a:avLst/>
          </a:prstGeom>
          <a:solidFill>
            <a:srgbClr val="EAEAEA"/>
          </a:solidFill>
          <a:ln w="952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anchor="ctr" anchorCtr="1"/>
          <a:lstStyle/>
          <a:p>
            <a:pPr algn="ctr" eaLnBrk="0" hangingPunct="0">
              <a:defRPr/>
            </a:pPr>
            <a:r>
              <a:rPr lang="en-US" sz="1100" dirty="0">
                <a:latin typeface="Tahoma" charset="0"/>
                <a:cs typeface="+mn-cs"/>
              </a:rPr>
              <a:t>JS</a:t>
            </a:r>
          </a:p>
        </p:txBody>
      </p:sp>
      <p:sp>
        <p:nvSpPr>
          <p:cNvPr id="26" name="&quot;No&quot; Symbol 25"/>
          <p:cNvSpPr/>
          <p:nvPr/>
        </p:nvSpPr>
        <p:spPr bwMode="auto">
          <a:xfrm>
            <a:off x="1312863" y="3870325"/>
            <a:ext cx="609600" cy="609600"/>
          </a:xfrm>
          <a:prstGeom prst="noSmoking">
            <a:avLst>
              <a:gd name="adj" fmla="val 16623"/>
            </a:avLst>
          </a:prstGeom>
          <a:solidFill>
            <a:srgbClr val="FF0000"/>
          </a:solidFill>
          <a:ln w="9525" cap="flat" cmpd="sng" algn="ctr">
            <a:solidFill>
              <a:srgbClr val="C00000"/>
            </a:solidFill>
            <a:prstDash val="solid"/>
            <a:round/>
            <a:headEnd type="none" w="med" len="med"/>
            <a:tailEnd type="none" w="med" len="med"/>
          </a:ln>
          <a:effec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33828" name="Rectangle 44"/>
          <p:cNvSpPr>
            <a:spLocks noChangeArrowheads="1"/>
          </p:cNvSpPr>
          <p:nvPr/>
        </p:nvSpPr>
        <p:spPr bwMode="auto">
          <a:xfrm>
            <a:off x="6551613" y="849313"/>
            <a:ext cx="2058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ko-KR">
                <a:ea typeface="굴림" charset="-127"/>
              </a:rPr>
              <a:t>www.mybank.com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00"/>
                                        <p:tgtEl>
                                          <p:spTgt spid="16"/>
                                        </p:tgtEl>
                                      </p:cBhvr>
                                    </p:animEffect>
                                    <p:set>
                                      <p:cBhvr>
                                        <p:cTn id="51" dur="1" fill="hold">
                                          <p:stCondLst>
                                            <p:cond delay="999"/>
                                          </p:stCondLst>
                                        </p:cTn>
                                        <p:tgtEl>
                                          <p:spTgt spid="1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25"/>
                                        </p:tgtEl>
                                      </p:cBhvr>
                                    </p:animEffect>
                                    <p:set>
                                      <p:cBhvr>
                                        <p:cTn id="54" dur="1" fill="hold">
                                          <p:stCondLst>
                                            <p:cond delay="999"/>
                                          </p:stCondLst>
                                        </p:cTn>
                                        <p:tgtEl>
                                          <p:spTgt spid="2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1000"/>
                                        <p:tgtEl>
                                          <p:spTgt spid="13"/>
                                        </p:tgtEl>
                                      </p:cBhvr>
                                    </p:animEffect>
                                    <p:set>
                                      <p:cBhvr>
                                        <p:cTn id="57" dur="1" fill="hold">
                                          <p:stCondLst>
                                            <p:cond delay="999"/>
                                          </p:stCondLst>
                                        </p:cTn>
                                        <p:tgtEl>
                                          <p:spTgt spid="1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11"/>
                                        </p:tgtEl>
                                      </p:cBhvr>
                                    </p:animEffect>
                                    <p:set>
                                      <p:cBhvr>
                                        <p:cTn id="60" dur="1" fill="hold">
                                          <p:stCondLst>
                                            <p:cond delay="9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00"/>
                                        <p:tgtEl>
                                          <p:spTgt spid="21"/>
                                        </p:tgtEl>
                                      </p:cBhvr>
                                    </p:animEffect>
                                    <p:set>
                                      <p:cBhvr>
                                        <p:cTn id="63" dur="1" fill="hold">
                                          <p:stCondLst>
                                            <p:cond delay="99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000"/>
                                        <p:tgtEl>
                                          <p:spTgt spid="22"/>
                                        </p:tgtEl>
                                      </p:cBhvr>
                                    </p:animEffect>
                                    <p:set>
                                      <p:cBhvr>
                                        <p:cTn id="66" dur="1" fill="hold">
                                          <p:stCondLst>
                                            <p:cond delay="999"/>
                                          </p:stCondLst>
                                        </p:cTn>
                                        <p:tgtEl>
                                          <p:spTgt spid="2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26"/>
                                        </p:tgtEl>
                                      </p:cBhvr>
                                    </p:animEffect>
                                    <p:set>
                                      <p:cBhvr>
                                        <p:cTn id="69" dur="1" fill="hold">
                                          <p:stCondLst>
                                            <p:cond delay="9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14"/>
                                        </p:tgtEl>
                                      </p:cBhvr>
                                    </p:animEffect>
                                    <p:set>
                                      <p:cBhvr>
                                        <p:cTn id="72" dur="1" fill="hold">
                                          <p:stCondLst>
                                            <p:cond delay="999"/>
                                          </p:stCondLst>
                                        </p:cTn>
                                        <p:tgtEl>
                                          <p:spTgt spid="1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15"/>
                                        </p:tgtEl>
                                      </p:cBhvr>
                                    </p:animEffect>
                                    <p:set>
                                      <p:cBhvr>
                                        <p:cTn id="75" dur="1" fill="hold">
                                          <p:stCondLst>
                                            <p:cond delay="999"/>
                                          </p:stCondLst>
                                        </p:cTn>
                                        <p:tgtEl>
                                          <p:spTgt spid="15"/>
                                        </p:tgtEl>
                                        <p:attrNameLst>
                                          <p:attrName>style.visibility</p:attrName>
                                        </p:attrNameLst>
                                      </p:cBhvr>
                                      <p:to>
                                        <p:strVal val="hidden"/>
                                      </p:to>
                                    </p:set>
                                  </p:childTnLst>
                                </p:cTn>
                              </p:par>
                            </p:childTnLst>
                          </p:cTn>
                        </p:par>
                        <p:par>
                          <p:cTn id="76" fill="hold" nodeType="afterGroup">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childTnLst>
                                </p:cTn>
                              </p:par>
                              <p:par>
                                <p:cTn id="83" presetID="1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3" grpId="1" animBg="1"/>
      <p:bldP spid="16" grpId="0"/>
      <p:bldP spid="16" grpId="1"/>
      <p:bldP spid="17" grpId="0" animBg="1"/>
      <p:bldP spid="18" grpId="0" animBg="1"/>
      <p:bldP spid="21" grpId="0" animBg="1"/>
      <p:bldP spid="21" grpId="1" animBg="1"/>
      <p:bldP spid="22" grpId="0" animBg="1"/>
      <p:bldP spid="22" grpId="1" animBg="1"/>
      <p:bldP spid="24" grpId="0" animBg="1"/>
      <p:bldP spid="24" grpId="1" animBg="1"/>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15963" y="5213350"/>
            <a:ext cx="6619875" cy="903288"/>
          </a:xfrm>
          <a:prstGeom prst="rect">
            <a:avLst/>
          </a:prstGeom>
          <a:solidFill>
            <a:schemeClr val="accent3">
              <a:lumMod val="20000"/>
              <a:lumOff val="80000"/>
            </a:schemeClr>
          </a:solidFill>
          <a:ln>
            <a:solidFill>
              <a:schemeClr val="accent1">
                <a:lumMod val="60000"/>
                <a:lumOff val="40000"/>
              </a:schemeClr>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b"/>
          <a:lstStyle/>
          <a:p>
            <a:pPr algn="ctr" eaLnBrk="0" hangingPunct="0">
              <a:defRPr/>
            </a:pPr>
            <a:r>
              <a:rPr lang="en-US" sz="1600" b="1" dirty="0">
                <a:solidFill>
                  <a:schemeClr val="tx1"/>
                </a:solidFill>
              </a:rPr>
              <a:t>Operating System</a:t>
            </a:r>
          </a:p>
        </p:txBody>
      </p:sp>
      <p:grpSp>
        <p:nvGrpSpPr>
          <p:cNvPr id="34819" name="Group 16"/>
          <p:cNvGrpSpPr>
            <a:grpSpLocks/>
          </p:cNvGrpSpPr>
          <p:nvPr/>
        </p:nvGrpSpPr>
        <p:grpSpPr bwMode="auto">
          <a:xfrm>
            <a:off x="693738" y="914400"/>
            <a:ext cx="6718300" cy="3719513"/>
            <a:chOff x="1113098" y="877512"/>
            <a:chExt cx="6718300" cy="3257550"/>
          </a:xfrm>
        </p:grpSpPr>
        <p:pic>
          <p:nvPicPr>
            <p:cNvPr id="348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098" y="877512"/>
              <a:ext cx="67183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9" name="Rectangle 15"/>
            <p:cNvSpPr>
              <a:spLocks noChangeArrowheads="1"/>
            </p:cNvSpPr>
            <p:nvPr/>
          </p:nvSpPr>
          <p:spPr bwMode="auto">
            <a:xfrm>
              <a:off x="1188720" y="1105593"/>
              <a:ext cx="6575368" cy="52370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grpSp>
        <p:nvGrpSpPr>
          <p:cNvPr id="4" name="Group 73"/>
          <p:cNvGrpSpPr>
            <a:grpSpLocks/>
          </p:cNvGrpSpPr>
          <p:nvPr/>
        </p:nvGrpSpPr>
        <p:grpSpPr bwMode="auto">
          <a:xfrm>
            <a:off x="654050" y="4281488"/>
            <a:ext cx="6732588" cy="1500187"/>
            <a:chOff x="763903" y="4254977"/>
            <a:chExt cx="3910093" cy="1500366"/>
          </a:xfrm>
        </p:grpSpPr>
        <p:sp>
          <p:nvSpPr>
            <p:cNvPr id="75" name="Down Arrow Callout 74"/>
            <p:cNvSpPr/>
            <p:nvPr/>
          </p:nvSpPr>
          <p:spPr bwMode="auto">
            <a:xfrm>
              <a:off x="815534" y="4254977"/>
              <a:ext cx="3842789" cy="1500366"/>
            </a:xfrm>
            <a:prstGeom prst="downArrowCallout">
              <a:avLst>
                <a:gd name="adj1" fmla="val 25000"/>
                <a:gd name="adj2" fmla="val 25000"/>
                <a:gd name="adj3" fmla="val 18739"/>
                <a:gd name="adj4" fmla="val 75885"/>
              </a:avLst>
            </a:prstGeom>
            <a:solidFill>
              <a:srgbClr val="EA7E7E"/>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eaLnBrk="0" hangingPunct="0">
                <a:defRPr/>
              </a:pPr>
              <a:r>
                <a:rPr lang="en-US" sz="1600" b="1" dirty="0" err="1">
                  <a:solidFill>
                    <a:schemeClr val="tx1"/>
                  </a:solidFill>
                </a:rPr>
                <a:t>Javascript</a:t>
              </a:r>
              <a:r>
                <a:rPr lang="en-US" sz="1600" b="1" dirty="0">
                  <a:solidFill>
                    <a:schemeClr val="tx1"/>
                  </a:solidFill>
                </a:rPr>
                <a:t> Engine</a:t>
              </a:r>
            </a:p>
          </p:txBody>
        </p:sp>
        <p:sp>
          <p:nvSpPr>
            <p:cNvPr id="34847" name="Rounded Rectangle 75"/>
            <p:cNvSpPr>
              <a:spLocks noChangeArrowheads="1"/>
            </p:cNvSpPr>
            <p:nvPr/>
          </p:nvSpPr>
          <p:spPr bwMode="auto">
            <a:xfrm>
              <a:off x="763903" y="4929948"/>
              <a:ext cx="3910093" cy="180112"/>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sp>
        <p:nvSpPr>
          <p:cNvPr id="34821" name="Title 1"/>
          <p:cNvSpPr>
            <a:spLocks noGrp="1"/>
          </p:cNvSpPr>
          <p:nvPr>
            <p:ph type="title"/>
          </p:nvPr>
        </p:nvSpPr>
        <p:spPr/>
        <p:txBody>
          <a:bodyPr/>
          <a:lstStyle/>
          <a:p>
            <a:pPr eaLnBrk="1" hangingPunct="1"/>
            <a:r>
              <a:rPr lang="en-US" altLang="ko-KR" smtClean="0">
                <a:ea typeface="굴림" charset="-127"/>
              </a:rPr>
              <a:t>Browser == Operating System</a:t>
            </a:r>
          </a:p>
        </p:txBody>
      </p:sp>
      <p:pic>
        <p:nvPicPr>
          <p:cNvPr id="348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1492250"/>
            <a:ext cx="16859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6113" y="1860550"/>
            <a:ext cx="1701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25" y="1570038"/>
            <a:ext cx="1722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5"/>
          <p:cNvGrpSpPr/>
          <p:nvPr/>
        </p:nvGrpSpPr>
        <p:grpSpPr>
          <a:xfrm>
            <a:off x="2705778" y="951938"/>
            <a:ext cx="2586972" cy="641895"/>
            <a:chOff x="3102035" y="3948056"/>
            <a:chExt cx="2598706" cy="781888"/>
          </a:xfrm>
          <a:solidFill>
            <a:srgbClr val="FF6600"/>
          </a:solidFill>
        </p:grpSpPr>
        <p:sp>
          <p:nvSpPr>
            <p:cNvPr id="57" name="Rounded Rectangle 56"/>
            <p:cNvSpPr/>
            <p:nvPr/>
          </p:nvSpPr>
          <p:spPr bwMode="auto">
            <a:xfrm rot="16200000">
              <a:off x="5233801" y="4263004"/>
              <a:ext cx="776346" cy="157534"/>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sp>
          <p:nvSpPr>
            <p:cNvPr id="58" name="Rounded Rectangle 57"/>
            <p:cNvSpPr/>
            <p:nvPr/>
          </p:nvSpPr>
          <p:spPr bwMode="auto">
            <a:xfrm rot="16200000">
              <a:off x="2792628" y="4257463"/>
              <a:ext cx="776346" cy="157532"/>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grpSp>
      <p:grpSp>
        <p:nvGrpSpPr>
          <p:cNvPr id="6" name="Group 39"/>
          <p:cNvGrpSpPr/>
          <p:nvPr/>
        </p:nvGrpSpPr>
        <p:grpSpPr>
          <a:xfrm>
            <a:off x="2705778" y="2906318"/>
            <a:ext cx="2586972" cy="641895"/>
            <a:chOff x="3102035" y="3948056"/>
            <a:chExt cx="2598706" cy="781888"/>
          </a:xfrm>
          <a:solidFill>
            <a:srgbClr val="008000"/>
          </a:solidFill>
        </p:grpSpPr>
        <p:sp>
          <p:nvSpPr>
            <p:cNvPr id="41" name="Rounded Rectangle 40"/>
            <p:cNvSpPr/>
            <p:nvPr/>
          </p:nvSpPr>
          <p:spPr bwMode="auto">
            <a:xfrm rot="16200000">
              <a:off x="5233801" y="4263004"/>
              <a:ext cx="776346" cy="157534"/>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sp>
          <p:nvSpPr>
            <p:cNvPr id="42" name="Rounded Rectangle 41"/>
            <p:cNvSpPr/>
            <p:nvPr/>
          </p:nvSpPr>
          <p:spPr bwMode="auto">
            <a:xfrm rot="16200000">
              <a:off x="2792628" y="4257463"/>
              <a:ext cx="776346" cy="157532"/>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grpSp>
      <p:grpSp>
        <p:nvGrpSpPr>
          <p:cNvPr id="7" name="Group 69"/>
          <p:cNvGrpSpPr>
            <a:grpSpLocks/>
          </p:cNvGrpSpPr>
          <p:nvPr/>
        </p:nvGrpSpPr>
        <p:grpSpPr bwMode="auto">
          <a:xfrm>
            <a:off x="204788" y="4264025"/>
            <a:ext cx="1420812" cy="1500188"/>
            <a:chOff x="3253190" y="4254977"/>
            <a:chExt cx="1420806" cy="1500366"/>
          </a:xfrm>
        </p:grpSpPr>
        <p:sp>
          <p:nvSpPr>
            <p:cNvPr id="13" name="Down Arrow Callout 12"/>
            <p:cNvSpPr/>
            <p:nvPr/>
          </p:nvSpPr>
          <p:spPr bwMode="auto">
            <a:xfrm>
              <a:off x="3283352" y="4254977"/>
              <a:ext cx="1374769" cy="1500366"/>
            </a:xfrm>
            <a:prstGeom prst="downArrowCallout">
              <a:avLst>
                <a:gd name="adj1" fmla="val 25000"/>
                <a:gd name="adj2" fmla="val 25000"/>
                <a:gd name="adj3" fmla="val 18739"/>
                <a:gd name="adj4" fmla="val 75885"/>
              </a:avLst>
            </a:prstGeom>
            <a:solidFill>
              <a:srgbClr val="EA7E7E"/>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eaLnBrk="0" hangingPunct="0">
                <a:defRPr/>
              </a:pPr>
              <a:r>
                <a:rPr lang="en-US" sz="1600" b="1" dirty="0" err="1">
                  <a:solidFill>
                    <a:schemeClr val="tx1"/>
                  </a:solidFill>
                </a:rPr>
                <a:t>Javascript</a:t>
              </a:r>
              <a:r>
                <a:rPr lang="en-US" sz="1600" b="1" dirty="0">
                  <a:solidFill>
                    <a:schemeClr val="tx1"/>
                  </a:solidFill>
                </a:rPr>
                <a:t> Engine</a:t>
              </a:r>
            </a:p>
          </p:txBody>
        </p:sp>
        <p:sp>
          <p:nvSpPr>
            <p:cNvPr id="34845" name="Rounded Rectangle 20"/>
            <p:cNvSpPr>
              <a:spLocks noChangeArrowheads="1"/>
            </p:cNvSpPr>
            <p:nvPr/>
          </p:nvSpPr>
          <p:spPr bwMode="auto">
            <a:xfrm>
              <a:off x="3253190" y="4929948"/>
              <a:ext cx="1420806" cy="18533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grpSp>
        <p:nvGrpSpPr>
          <p:cNvPr id="8" name="Group 46"/>
          <p:cNvGrpSpPr/>
          <p:nvPr/>
        </p:nvGrpSpPr>
        <p:grpSpPr>
          <a:xfrm>
            <a:off x="2705778" y="2250080"/>
            <a:ext cx="2586972" cy="641895"/>
            <a:chOff x="3102035" y="3948056"/>
            <a:chExt cx="2598706" cy="781888"/>
          </a:xfrm>
          <a:solidFill>
            <a:srgbClr val="FFFF00"/>
          </a:solidFill>
        </p:grpSpPr>
        <p:sp>
          <p:nvSpPr>
            <p:cNvPr id="48" name="Rounded Rectangle 47"/>
            <p:cNvSpPr/>
            <p:nvPr/>
          </p:nvSpPr>
          <p:spPr bwMode="auto">
            <a:xfrm rot="16200000">
              <a:off x="5233801" y="4263004"/>
              <a:ext cx="776346" cy="157534"/>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sp>
          <p:nvSpPr>
            <p:cNvPr id="49" name="Rounded Rectangle 48"/>
            <p:cNvSpPr/>
            <p:nvPr/>
          </p:nvSpPr>
          <p:spPr bwMode="auto">
            <a:xfrm rot="16200000">
              <a:off x="2792628" y="4257463"/>
              <a:ext cx="776346" cy="157532"/>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grpSp>
      <p:grpSp>
        <p:nvGrpSpPr>
          <p:cNvPr id="9" name="Group 49"/>
          <p:cNvGrpSpPr/>
          <p:nvPr/>
        </p:nvGrpSpPr>
        <p:grpSpPr>
          <a:xfrm>
            <a:off x="2705778" y="1595630"/>
            <a:ext cx="2586972" cy="641895"/>
            <a:chOff x="3102035" y="3948056"/>
            <a:chExt cx="2598706" cy="781888"/>
          </a:xfrm>
          <a:solidFill>
            <a:srgbClr val="0070C0"/>
          </a:solidFill>
        </p:grpSpPr>
        <p:sp>
          <p:nvSpPr>
            <p:cNvPr id="51" name="Rounded Rectangle 50"/>
            <p:cNvSpPr/>
            <p:nvPr/>
          </p:nvSpPr>
          <p:spPr bwMode="auto">
            <a:xfrm rot="16200000">
              <a:off x="5233801" y="4263004"/>
              <a:ext cx="776346" cy="157534"/>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sp>
          <p:nvSpPr>
            <p:cNvPr id="52" name="Rounded Rectangle 51"/>
            <p:cNvSpPr/>
            <p:nvPr/>
          </p:nvSpPr>
          <p:spPr bwMode="auto">
            <a:xfrm rot="16200000">
              <a:off x="2792628" y="4257463"/>
              <a:ext cx="776346" cy="157532"/>
            </a:xfrm>
            <a:prstGeom prst="roundRect">
              <a:avLst/>
            </a:prstGeom>
            <a:grpFill/>
            <a:ln w="9525" cap="flat" cmpd="sng" algn="ctr">
              <a:noFill/>
              <a:prstDash val="solid"/>
              <a:round/>
              <a:headEnd type="none" w="med" len="med"/>
              <a:tailEnd type="none" w="med" len="med"/>
            </a:ln>
            <a:effectLst/>
          </p:spPr>
          <p:txBody>
            <a:bodyPr anchor="ctr"/>
            <a:lstStyle/>
            <a:p>
              <a:pPr eaLnBrk="0" hangingPunct="0">
                <a:defRPr/>
              </a:pPr>
              <a:endParaRPr lang="en-US">
                <a:latin typeface="Tahoma" charset="0"/>
                <a:cs typeface="+mn-cs"/>
              </a:endParaRPr>
            </a:p>
          </p:txBody>
        </p:sp>
      </p:grpSp>
      <p:grpSp>
        <p:nvGrpSpPr>
          <p:cNvPr id="10" name="Group 70"/>
          <p:cNvGrpSpPr>
            <a:grpSpLocks/>
          </p:cNvGrpSpPr>
          <p:nvPr/>
        </p:nvGrpSpPr>
        <p:grpSpPr bwMode="auto">
          <a:xfrm>
            <a:off x="1685925" y="4254500"/>
            <a:ext cx="7416800" cy="1500188"/>
            <a:chOff x="1686654" y="4254977"/>
            <a:chExt cx="7416133" cy="1500366"/>
          </a:xfrm>
        </p:grpSpPr>
        <p:sp>
          <p:nvSpPr>
            <p:cNvPr id="64" name="Down Arrow Callout 63"/>
            <p:cNvSpPr/>
            <p:nvPr/>
          </p:nvSpPr>
          <p:spPr bwMode="auto">
            <a:xfrm>
              <a:off x="1715226" y="4254977"/>
              <a:ext cx="1374651" cy="1500366"/>
            </a:xfrm>
            <a:prstGeom prst="downArrowCallout">
              <a:avLst>
                <a:gd name="adj1" fmla="val 25000"/>
                <a:gd name="adj2" fmla="val 25000"/>
                <a:gd name="adj3" fmla="val 18739"/>
                <a:gd name="adj4" fmla="val 7588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lgn="ctr" eaLnBrk="0" hangingPunct="0">
                <a:defRPr/>
              </a:pPr>
              <a:r>
                <a:rPr lang="en-US" sz="1600" b="1" dirty="0">
                  <a:solidFill>
                    <a:schemeClr val="tx1"/>
                  </a:solidFill>
                </a:rPr>
                <a:t>Java</a:t>
              </a:r>
              <a:br>
                <a:rPr lang="en-US" sz="1600" b="1" dirty="0">
                  <a:solidFill>
                    <a:schemeClr val="tx1"/>
                  </a:solidFill>
                </a:rPr>
              </a:br>
              <a:r>
                <a:rPr lang="en-US" sz="1600" b="1" dirty="0">
                  <a:solidFill>
                    <a:schemeClr val="tx1"/>
                  </a:solidFill>
                </a:rPr>
                <a:t>Engine</a:t>
              </a:r>
            </a:p>
          </p:txBody>
        </p:sp>
        <p:sp>
          <p:nvSpPr>
            <p:cNvPr id="65" name="Down Arrow Callout 64"/>
            <p:cNvSpPr/>
            <p:nvPr/>
          </p:nvSpPr>
          <p:spPr bwMode="auto">
            <a:xfrm>
              <a:off x="3212105" y="4254977"/>
              <a:ext cx="1374651" cy="1500366"/>
            </a:xfrm>
            <a:prstGeom prst="downArrowCallout">
              <a:avLst>
                <a:gd name="adj1" fmla="val 25000"/>
                <a:gd name="adj2" fmla="val 25000"/>
                <a:gd name="adj3" fmla="val 18739"/>
                <a:gd name="adj4" fmla="val 75885"/>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lstStyle/>
            <a:p>
              <a:pPr algn="ctr" eaLnBrk="0" hangingPunct="0">
                <a:defRPr/>
              </a:pPr>
              <a:r>
                <a:rPr lang="en-US" sz="1600" b="1" dirty="0">
                  <a:solidFill>
                    <a:schemeClr val="tx1"/>
                  </a:solidFill>
                </a:rPr>
                <a:t>Flash</a:t>
              </a:r>
              <a:br>
                <a:rPr lang="en-US" sz="1600" b="1" dirty="0">
                  <a:solidFill>
                    <a:schemeClr val="tx1"/>
                  </a:solidFill>
                </a:rPr>
              </a:br>
              <a:r>
                <a:rPr lang="en-US" sz="1600" b="1" dirty="0">
                  <a:solidFill>
                    <a:schemeClr val="tx1"/>
                  </a:solidFill>
                </a:rPr>
                <a:t>Engine</a:t>
              </a:r>
            </a:p>
          </p:txBody>
        </p:sp>
        <p:sp>
          <p:nvSpPr>
            <p:cNvPr id="66" name="Down Arrow Callout 65"/>
            <p:cNvSpPr/>
            <p:nvPr/>
          </p:nvSpPr>
          <p:spPr bwMode="auto">
            <a:xfrm>
              <a:off x="4708982" y="4254977"/>
              <a:ext cx="1374651" cy="1500366"/>
            </a:xfrm>
            <a:prstGeom prst="downArrowCallout">
              <a:avLst>
                <a:gd name="adj1" fmla="val 25000"/>
                <a:gd name="adj2" fmla="val 25000"/>
                <a:gd name="adj3" fmla="val 18739"/>
                <a:gd name="adj4" fmla="val 75885"/>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algn="ctr" eaLnBrk="0" hangingPunct="0">
                <a:defRPr/>
              </a:pPr>
              <a:r>
                <a:rPr lang="en-US" sz="1600" b="1" dirty="0" err="1">
                  <a:solidFill>
                    <a:schemeClr val="tx1"/>
                  </a:solidFill>
                </a:rPr>
                <a:t>Quicktime</a:t>
              </a:r>
              <a:r>
                <a:rPr lang="en-US" sz="1600" b="1" dirty="0">
                  <a:solidFill>
                    <a:schemeClr val="tx1"/>
                  </a:solidFill>
                </a:rPr>
                <a:t/>
              </a:r>
              <a:br>
                <a:rPr lang="en-US" sz="1600" b="1" dirty="0">
                  <a:solidFill>
                    <a:schemeClr val="tx1"/>
                  </a:solidFill>
                </a:rPr>
              </a:br>
              <a:r>
                <a:rPr lang="en-US" sz="1600" b="1" dirty="0">
                  <a:solidFill>
                    <a:schemeClr val="tx1"/>
                  </a:solidFill>
                </a:rPr>
                <a:t>Engine</a:t>
              </a:r>
            </a:p>
          </p:txBody>
        </p:sp>
        <p:sp>
          <p:nvSpPr>
            <p:cNvPr id="67" name="Down Arrow Callout 66"/>
            <p:cNvSpPr/>
            <p:nvPr/>
          </p:nvSpPr>
          <p:spPr bwMode="auto">
            <a:xfrm>
              <a:off x="6205861" y="4254977"/>
              <a:ext cx="1374651" cy="1500366"/>
            </a:xfrm>
            <a:prstGeom prst="downArrowCallout">
              <a:avLst>
                <a:gd name="adj1" fmla="val 25000"/>
                <a:gd name="adj2" fmla="val 25000"/>
                <a:gd name="adj3" fmla="val 18739"/>
                <a:gd name="adj4" fmla="val 75885"/>
              </a:avLst>
            </a:prstGeom>
            <a:solidFill>
              <a:srgbClr val="FF996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eaLnBrk="0" hangingPunct="0">
                <a:defRPr/>
              </a:pPr>
              <a:r>
                <a:rPr lang="en-US" sz="1600" b="1" dirty="0">
                  <a:solidFill>
                    <a:schemeClr val="tx1"/>
                  </a:solidFill>
                </a:rPr>
                <a:t>Acrobat</a:t>
              </a:r>
            </a:p>
            <a:p>
              <a:pPr algn="ctr" eaLnBrk="0" hangingPunct="0">
                <a:defRPr/>
              </a:pPr>
              <a:r>
                <a:rPr lang="en-US" sz="1600" b="1" dirty="0">
                  <a:solidFill>
                    <a:schemeClr val="tx1"/>
                  </a:solidFill>
                </a:rPr>
                <a:t>Reader</a:t>
              </a:r>
            </a:p>
          </p:txBody>
        </p:sp>
        <p:sp>
          <p:nvSpPr>
            <p:cNvPr id="68" name="Down Arrow Callout 67"/>
            <p:cNvSpPr/>
            <p:nvPr/>
          </p:nvSpPr>
          <p:spPr bwMode="auto">
            <a:xfrm>
              <a:off x="7702738" y="4254977"/>
              <a:ext cx="1374651" cy="1500366"/>
            </a:xfrm>
            <a:prstGeom prst="downArrowCallout">
              <a:avLst>
                <a:gd name="adj1" fmla="val 25000"/>
                <a:gd name="adj2" fmla="val 25000"/>
                <a:gd name="adj3" fmla="val 18739"/>
                <a:gd name="adj4" fmla="val 75885"/>
              </a:avLst>
            </a:prstGeom>
            <a:solidFill>
              <a:srgbClr val="CC99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sz="1600" b="1">
                  <a:ea typeface="굴림" charset="-127"/>
                </a:rPr>
                <a:t>Silverlight, etc…</a:t>
              </a:r>
            </a:p>
          </p:txBody>
        </p:sp>
        <p:sp>
          <p:nvSpPr>
            <p:cNvPr id="34839" name="Rounded Rectangle 42"/>
            <p:cNvSpPr>
              <a:spLocks noChangeArrowheads="1"/>
            </p:cNvSpPr>
            <p:nvPr/>
          </p:nvSpPr>
          <p:spPr bwMode="auto">
            <a:xfrm>
              <a:off x="1686654" y="4931736"/>
              <a:ext cx="1420806" cy="185330"/>
            </a:xfrm>
            <a:prstGeom prst="roundRect">
              <a:avLst>
                <a:gd name="adj" fmla="val 16667"/>
              </a:avLst>
            </a:prstGeom>
            <a:solidFill>
              <a:srgbClr val="008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34840" name="Rounded Rectangle 43"/>
            <p:cNvSpPr>
              <a:spLocks noChangeArrowheads="1"/>
            </p:cNvSpPr>
            <p:nvPr/>
          </p:nvSpPr>
          <p:spPr bwMode="auto">
            <a:xfrm>
              <a:off x="3186047" y="4933524"/>
              <a:ext cx="1420806" cy="185330"/>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34841" name="Rounded Rectangle 44"/>
            <p:cNvSpPr>
              <a:spLocks noChangeArrowheads="1"/>
            </p:cNvSpPr>
            <p:nvPr/>
          </p:nvSpPr>
          <p:spPr bwMode="auto">
            <a:xfrm>
              <a:off x="4685440" y="4933524"/>
              <a:ext cx="1420806" cy="185330"/>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34842" name="Rounded Rectangle 45"/>
            <p:cNvSpPr>
              <a:spLocks noChangeArrowheads="1"/>
            </p:cNvSpPr>
            <p:nvPr/>
          </p:nvSpPr>
          <p:spPr bwMode="auto">
            <a:xfrm>
              <a:off x="6184831" y="4935312"/>
              <a:ext cx="1420806" cy="185330"/>
            </a:xfrm>
            <a:prstGeom prst="roundRect">
              <a:avLst>
                <a:gd name="adj" fmla="val 16667"/>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sp>
          <p:nvSpPr>
            <p:cNvPr id="34843" name="Rounded Rectangle 68"/>
            <p:cNvSpPr>
              <a:spLocks noChangeArrowheads="1"/>
            </p:cNvSpPr>
            <p:nvPr/>
          </p:nvSpPr>
          <p:spPr bwMode="auto">
            <a:xfrm>
              <a:off x="7681981" y="4947858"/>
              <a:ext cx="1420806" cy="185330"/>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grpSp>
        <p:nvGrpSpPr>
          <p:cNvPr id="11" name="Group 52"/>
          <p:cNvGrpSpPr>
            <a:grpSpLocks/>
          </p:cNvGrpSpPr>
          <p:nvPr/>
        </p:nvGrpSpPr>
        <p:grpSpPr bwMode="auto">
          <a:xfrm>
            <a:off x="2705100" y="957263"/>
            <a:ext cx="2587625" cy="3238500"/>
            <a:chOff x="3102035" y="3948056"/>
            <a:chExt cx="2598706" cy="781888"/>
          </a:xfrm>
        </p:grpSpPr>
        <p:sp>
          <p:nvSpPr>
            <p:cNvPr id="34832" name="Rounded Rectangle 53"/>
            <p:cNvSpPr>
              <a:spLocks noChangeArrowheads="1"/>
            </p:cNvSpPr>
            <p:nvPr/>
          </p:nvSpPr>
          <p:spPr bwMode="auto">
            <a:xfrm rot="-5400000">
              <a:off x="5233801" y="4263004"/>
              <a:ext cx="776346" cy="157534"/>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 </a:t>
              </a:r>
            </a:p>
          </p:txBody>
        </p:sp>
        <p:sp>
          <p:nvSpPr>
            <p:cNvPr id="34833" name="Rounded Rectangle 54"/>
            <p:cNvSpPr>
              <a:spLocks noChangeArrowheads="1"/>
            </p:cNvSpPr>
            <p:nvPr/>
          </p:nvSpPr>
          <p:spPr bwMode="auto">
            <a:xfrm rot="-5400000">
              <a:off x="2792628" y="4257463"/>
              <a:ext cx="776346" cy="157532"/>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ko-KR" altLang="ko-K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0-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2" presetClass="entr" presetSubtype="2"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2000" fill="hold"/>
                                        <p:tgtEl>
                                          <p:spTgt spid="10"/>
                                        </p:tgtEl>
                                        <p:attrNameLst>
                                          <p:attrName>ppt_x</p:attrName>
                                        </p:attrNameLst>
                                      </p:cBhvr>
                                      <p:tavLst>
                                        <p:tav tm="0">
                                          <p:val>
                                            <p:strVal val="1+#ppt_w/2"/>
                                          </p:val>
                                        </p:tav>
                                        <p:tav tm="100000">
                                          <p:val>
                                            <p:strVal val="#ppt_x"/>
                                          </p:val>
                                        </p:tav>
                                      </p:tavLst>
                                    </p:anim>
                                    <p:anim calcmode="lin" valueType="num">
                                      <p:cBhvr additive="base">
                                        <p:cTn id="15" dur="2000" fill="hold"/>
                                        <p:tgtEl>
                                          <p:spTgt spid="10"/>
                                        </p:tgtEl>
                                        <p:attrNameLst>
                                          <p:attrName>ppt_y</p:attrName>
                                        </p:attrNameLst>
                                      </p:cBhvr>
                                      <p:tavLst>
                                        <p:tav tm="0">
                                          <p:val>
                                            <p:strVal val="#ppt_y"/>
                                          </p:val>
                                        </p:tav>
                                        <p:tav tm="100000">
                                          <p:val>
                                            <p:strVal val="#ppt_y"/>
                                          </p:val>
                                        </p:tav>
                                      </p:tavLst>
                                    </p:anim>
                                  </p:childTnLst>
                                </p:cTn>
                              </p:par>
                              <p:par>
                                <p:cTn id="16" presetID="42" presetClass="path" presetSubtype="0" accel="50000" decel="50000" fill="hold" nodeType="withEffect">
                                  <p:stCondLst>
                                    <p:cond delay="0"/>
                                  </p:stCondLst>
                                  <p:childTnLst>
                                    <p:animMotion origin="layout" path="M 3.61111E-6 -3.72658E-6 L -0.00105 0.2031 " pathEditMode="relative" rAng="0" ptsTypes="AA">
                                      <p:cBhvr>
                                        <p:cTn id="17" dur="2000" fill="hold"/>
                                        <p:tgtEl>
                                          <p:spTgt spid="11"/>
                                        </p:tgtEl>
                                        <p:attrNameLst>
                                          <p:attrName>ppt_x</p:attrName>
                                          <p:attrName>ppt_y</p:attrName>
                                        </p:attrNameLst>
                                      </p:cBhvr>
                                      <p:rCtr x="-100" y="10200"/>
                                    </p:animMotion>
                                  </p:childTnLst>
                                </p:cTn>
                              </p:par>
                              <p:par>
                                <p:cTn id="18" presetID="6" presetClass="emph" presetSubtype="0" fill="hold" nodeType="withEffect">
                                  <p:stCondLst>
                                    <p:cond delay="0"/>
                                  </p:stCondLst>
                                  <p:childTnLst>
                                    <p:animScale>
                                      <p:cBhvr>
                                        <p:cTn id="19" dur="2000" fill="hold"/>
                                        <p:tgtEl>
                                          <p:spTgt spid="11"/>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ko-KR" smtClean="0">
                <a:ea typeface="굴림" charset="-127"/>
              </a:rPr>
              <a:t>DOM Checker</a:t>
            </a:r>
          </a:p>
        </p:txBody>
      </p:sp>
      <p:pic>
        <p:nvPicPr>
          <p:cNvPr id="358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1119188"/>
            <a:ext cx="35941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8" y="1119188"/>
            <a:ext cx="360521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8"/>
          <p:cNvSpPr>
            <a:spLocks noChangeArrowheads="1"/>
          </p:cNvSpPr>
          <p:nvPr/>
        </p:nvSpPr>
        <p:spPr bwMode="auto">
          <a:xfrm>
            <a:off x="644525" y="5767388"/>
            <a:ext cx="361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IE 7.0.6… latest patches (remote)</a:t>
            </a:r>
          </a:p>
        </p:txBody>
      </p:sp>
      <p:sp>
        <p:nvSpPr>
          <p:cNvPr id="35846" name="Rectangle 9"/>
          <p:cNvSpPr>
            <a:spLocks noChangeArrowheads="1"/>
          </p:cNvSpPr>
          <p:nvPr/>
        </p:nvSpPr>
        <p:spPr bwMode="auto">
          <a:xfrm>
            <a:off x="4487863" y="5767388"/>
            <a:ext cx="4329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ko-KR">
                <a:ea typeface="굴림" charset="-127"/>
              </a:rPr>
              <a:t>Firefox 2.0.0.12 latest patches (remote)</a:t>
            </a:r>
          </a:p>
        </p:txBody>
      </p:sp>
      <p:sp>
        <p:nvSpPr>
          <p:cNvPr id="35847" name="Rectangle 10"/>
          <p:cNvSpPr>
            <a:spLocks noChangeArrowheads="1"/>
          </p:cNvSpPr>
          <p:nvPr/>
        </p:nvSpPr>
        <p:spPr bwMode="auto">
          <a:xfrm>
            <a:off x="4581525" y="509588"/>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a:ea typeface="굴림" charset="-127"/>
              </a:rPr>
              <a:t>http://code.google.com/p/dom-checker/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8"/>
          <p:cNvSpPr>
            <a:spLocks noChangeArrowheads="1"/>
          </p:cNvSpPr>
          <p:nvPr/>
        </p:nvSpPr>
        <p:spPr bwMode="auto">
          <a:xfrm>
            <a:off x="0" y="3879850"/>
            <a:ext cx="9144000" cy="2471738"/>
          </a:xfrm>
          <a:prstGeom prst="rect">
            <a:avLst/>
          </a:prstGeom>
          <a:solidFill>
            <a:srgbClr val="6FBD7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ko-KR" altLang="ko-KR"/>
          </a:p>
        </p:txBody>
      </p:sp>
      <p:sp>
        <p:nvSpPr>
          <p:cNvPr id="36867" name="Title 1"/>
          <p:cNvSpPr>
            <a:spLocks noGrp="1"/>
          </p:cNvSpPr>
          <p:nvPr>
            <p:ph type="title"/>
          </p:nvPr>
        </p:nvSpPr>
        <p:spPr/>
        <p:txBody>
          <a:bodyPr/>
          <a:lstStyle/>
          <a:p>
            <a:pPr eaLnBrk="1" hangingPunct="1"/>
            <a:r>
              <a:rPr lang="en-US" altLang="ko-KR" smtClean="0">
                <a:ea typeface="굴림" charset="-127"/>
              </a:rPr>
              <a:t>Network == Computer</a:t>
            </a:r>
          </a:p>
        </p:txBody>
      </p:sp>
      <p:pic>
        <p:nvPicPr>
          <p:cNvPr id="368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563" y="5003800"/>
            <a:ext cx="9620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C:\Users\jwilliams\AppData\Local\Microsoft\Windows\Temporary Internet Files\Content.IE5\45DQNPRK\MCj042605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5010150"/>
            <a:ext cx="9890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7188" y="5002213"/>
            <a:ext cx="9175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8038" y="5021263"/>
            <a:ext cx="9286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2" descr="C:\Users\jwilliams\AppData\Local\Microsoft\Windows\Temporary Internet Files\Content.IE5\45DQNPRK\MCj042605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l="27225"/>
          <a:stretch>
            <a:fillRect/>
          </a:stretch>
        </p:blipFill>
        <p:spPr bwMode="auto">
          <a:xfrm>
            <a:off x="1317625" y="5022850"/>
            <a:ext cx="7207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 descr="C:\Users\jwilliams\AppData\Local\Microsoft\Windows\Temporary Internet Files\Content.IE5\45DQNPRK\MCj042605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l="27225"/>
          <a:stretch>
            <a:fillRect/>
          </a:stretch>
        </p:blipFill>
        <p:spPr bwMode="auto">
          <a:xfrm>
            <a:off x="3043238" y="5030788"/>
            <a:ext cx="72072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2" descr="C:\Users\jwilliams\AppData\Local\Microsoft\Windows\Temporary Internet Files\Content.IE5\45DQNPRK\MCj042605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8150" y="5032375"/>
            <a:ext cx="9890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 descr="C:\Users\jwilliams\AppData\Local\Microsoft\Windows\Temporary Internet Files\Content.IE5\45DQNPRK\MCj042605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l="27225"/>
          <a:stretch>
            <a:fillRect/>
          </a:stretch>
        </p:blipFill>
        <p:spPr bwMode="auto">
          <a:xfrm>
            <a:off x="3484563" y="5027613"/>
            <a:ext cx="72072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85738" y="4468813"/>
            <a:ext cx="2606675" cy="371475"/>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eaLnBrk="0" hangingPunct="0">
              <a:defRPr/>
            </a:pPr>
            <a:r>
              <a:rPr lang="en-US" dirty="0">
                <a:solidFill>
                  <a:schemeClr val="tx1"/>
                </a:solidFill>
              </a:rPr>
              <a:t>Storage</a:t>
            </a:r>
          </a:p>
        </p:txBody>
      </p:sp>
      <p:sp>
        <p:nvSpPr>
          <p:cNvPr id="27" name="Rounded Rectangle 26"/>
          <p:cNvSpPr/>
          <p:nvPr/>
        </p:nvSpPr>
        <p:spPr bwMode="auto">
          <a:xfrm>
            <a:off x="2981325" y="4468813"/>
            <a:ext cx="2608263" cy="371475"/>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eaLnBrk="0" hangingPunct="0">
              <a:defRPr/>
            </a:pPr>
            <a:r>
              <a:rPr lang="en-US" dirty="0">
                <a:solidFill>
                  <a:schemeClr val="tx1"/>
                </a:solidFill>
              </a:rPr>
              <a:t>Services</a:t>
            </a:r>
          </a:p>
        </p:txBody>
      </p:sp>
      <p:sp>
        <p:nvSpPr>
          <p:cNvPr id="28" name="Rounded Rectangle 27"/>
          <p:cNvSpPr/>
          <p:nvPr/>
        </p:nvSpPr>
        <p:spPr bwMode="auto">
          <a:xfrm>
            <a:off x="5754688" y="4468813"/>
            <a:ext cx="3241675" cy="371475"/>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eaLnBrk="0" hangingPunct="0">
              <a:defRPr/>
            </a:pPr>
            <a:r>
              <a:rPr lang="en-US" dirty="0">
                <a:solidFill>
                  <a:schemeClr val="tx1"/>
                </a:solidFill>
              </a:rPr>
              <a:t>CPU, Identities, and Access</a:t>
            </a:r>
          </a:p>
        </p:txBody>
      </p:sp>
      <p:sp>
        <p:nvSpPr>
          <p:cNvPr id="30" name="TextBox 29"/>
          <p:cNvSpPr txBox="1"/>
          <p:nvPr/>
        </p:nvSpPr>
        <p:spPr>
          <a:xfrm>
            <a:off x="1004888" y="1076325"/>
            <a:ext cx="7489825" cy="2308225"/>
          </a:xfrm>
          <a:prstGeom prst="rect">
            <a:avLst/>
          </a:prstGeom>
          <a:noFill/>
        </p:spPr>
        <p:txBody>
          <a:bodyPr wrap="none">
            <a:normAutofit fontScale="85000" lnSpcReduction="20000"/>
          </a:bodyPr>
          <a:lstStyle/>
          <a:p>
            <a:pPr eaLnBrk="0" hangingPunct="0">
              <a:defRPr/>
            </a:pPr>
            <a:r>
              <a:rPr lang="en-US" b="1" dirty="0">
                <a:latin typeface="Courier New" pitchFamily="49" charset="0"/>
                <a:cs typeface="Courier New" pitchFamily="49" charset="0"/>
              </a:rPr>
              <a:t>&lt;!-- deploy program in website and wait --&gt;</a:t>
            </a:r>
          </a:p>
          <a:p>
            <a:pPr eaLnBrk="0" hangingPunct="0">
              <a:defRPr/>
            </a:pPr>
            <a:r>
              <a:rPr lang="en-US" b="1" dirty="0">
                <a:latin typeface="Courier New" pitchFamily="49" charset="0"/>
                <a:cs typeface="Courier New" pitchFamily="49" charset="0"/>
              </a:rPr>
              <a:t>&lt;program&gt;</a:t>
            </a:r>
          </a:p>
          <a:p>
            <a:pPr eaLnBrk="0" hangingPunct="0">
              <a:defRPr/>
            </a:pPr>
            <a:r>
              <a:rPr lang="en-US" b="1" dirty="0">
                <a:latin typeface="Courier New" pitchFamily="49" charset="0"/>
                <a:cs typeface="Courier New" pitchFamily="49" charset="0"/>
              </a:rPr>
              <a:t>   loop through top 100 banks {</a:t>
            </a:r>
          </a:p>
          <a:p>
            <a:pPr eaLnBrk="0" hangingPunct="0">
              <a:defRPr/>
            </a:pPr>
            <a:r>
              <a:rPr lang="en-US" b="1" dirty="0">
                <a:latin typeface="Courier New" pitchFamily="49" charset="0"/>
                <a:cs typeface="Courier New" pitchFamily="49" charset="0"/>
              </a:rPr>
              <a:t>      use local credentials to attempt access to bank</a:t>
            </a:r>
          </a:p>
          <a:p>
            <a:pPr eaLnBrk="0" hangingPunct="0">
              <a:defRPr/>
            </a:pPr>
            <a:r>
              <a:rPr lang="en-US" b="1" dirty="0">
                <a:latin typeface="Courier New" pitchFamily="49" charset="0"/>
                <a:cs typeface="Courier New" pitchFamily="49" charset="0"/>
              </a:rPr>
              <a:t>      if access allowed {</a:t>
            </a:r>
          </a:p>
          <a:p>
            <a:pPr eaLnBrk="0" hangingPunct="0">
              <a:defRPr/>
            </a:pPr>
            <a:r>
              <a:rPr lang="en-US" b="1" dirty="0">
                <a:latin typeface="Courier New" pitchFamily="49" charset="0"/>
                <a:cs typeface="Courier New" pitchFamily="49" charset="0"/>
              </a:rPr>
              <a:t>         pull list of attacks from storage</a:t>
            </a:r>
          </a:p>
          <a:p>
            <a:pPr eaLnBrk="0" hangingPunct="0">
              <a:defRPr/>
            </a:pPr>
            <a:r>
              <a:rPr lang="en-US" b="1" dirty="0">
                <a:latin typeface="Courier New" pitchFamily="49" charset="0"/>
                <a:cs typeface="Courier New" pitchFamily="49" charset="0"/>
              </a:rPr>
              <a:t>         attack 1: use checking service to steal $99</a:t>
            </a:r>
          </a:p>
          <a:p>
            <a:pPr eaLnBrk="0" hangingPunct="0">
              <a:defRPr/>
            </a:pPr>
            <a:r>
              <a:rPr lang="en-US" b="1" dirty="0">
                <a:latin typeface="Courier New" pitchFamily="49" charset="0"/>
                <a:cs typeface="Courier New" pitchFamily="49" charset="0"/>
              </a:rPr>
              <a:t>         attack 2: post this comment to a blog</a:t>
            </a:r>
          </a:p>
          <a:p>
            <a:pPr eaLnBrk="0" hangingPunct="0">
              <a:defRPr/>
            </a:pPr>
            <a:r>
              <a:rPr lang="en-US" b="1" dirty="0">
                <a:latin typeface="Courier New" pitchFamily="49" charset="0"/>
                <a:cs typeface="Courier New" pitchFamily="49" charset="0"/>
              </a:rPr>
              <a:t>         ...</a:t>
            </a:r>
          </a:p>
          <a:p>
            <a:pPr eaLnBrk="0" hangingPunct="0">
              <a:defRPr/>
            </a:pPr>
            <a:r>
              <a:rPr lang="en-US" b="1" dirty="0">
                <a:latin typeface="Courier New" pitchFamily="49" charset="0"/>
                <a:cs typeface="Courier New" pitchFamily="49" charset="0"/>
              </a:rPr>
              <a:t>      }</a:t>
            </a:r>
          </a:p>
          <a:p>
            <a:pPr eaLnBrk="0" hangingPunct="0">
              <a:defRPr/>
            </a:pPr>
            <a:r>
              <a:rPr lang="en-US" b="1" dirty="0">
                <a:latin typeface="Courier New" pitchFamily="49" charset="0"/>
                <a:cs typeface="Courier New" pitchFamily="49" charset="0"/>
              </a:rPr>
              <a:t>   }</a:t>
            </a:r>
          </a:p>
          <a:p>
            <a:pPr eaLnBrk="0" hangingPunct="0">
              <a:defRPr/>
            </a:pPr>
            <a:r>
              <a:rPr lang="en-US" b="1" dirty="0">
                <a:latin typeface="Courier New" pitchFamily="49" charset="0"/>
                <a:cs typeface="Courier New" pitchFamily="49" charset="0"/>
              </a:rPr>
              <a:t>&lt;/program&gt;</a:t>
            </a:r>
            <a:endParaRPr lang="en-US" b="1" dirty="0">
              <a:latin typeface="Courier New" pitchFamily="49" charset="0"/>
              <a:cs typeface="Courier New" pitchFamily="49" charset="0"/>
            </a:endParaRPr>
          </a:p>
        </p:txBody>
      </p:sp>
      <p:sp>
        <p:nvSpPr>
          <p:cNvPr id="31" name="Cloud 30"/>
          <p:cNvSpPr/>
          <p:nvPr/>
        </p:nvSpPr>
        <p:spPr bwMode="auto">
          <a:xfrm>
            <a:off x="3117850" y="3571875"/>
            <a:ext cx="2570163" cy="65405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dirty="0">
                <a:latin typeface="Tahoma" charset="0"/>
                <a:cs typeface="+mn-cs"/>
              </a:rPr>
              <a:t>Internet API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ko-KR" smtClean="0">
                <a:ea typeface="굴림" charset="-127"/>
              </a:rPr>
              <a:t>Potential Enterprise ESAPI Cost Savings</a:t>
            </a:r>
          </a:p>
        </p:txBody>
      </p:sp>
      <p:graphicFrame>
        <p:nvGraphicFramePr>
          <p:cNvPr id="37891" name="Chart 4"/>
          <p:cNvGraphicFramePr>
            <a:graphicFrameLocks/>
          </p:cNvGraphicFramePr>
          <p:nvPr/>
        </p:nvGraphicFramePr>
        <p:xfrm>
          <a:off x="319088" y="1366838"/>
          <a:ext cx="8824912" cy="4856162"/>
        </p:xfrm>
        <a:graphic>
          <a:graphicData uri="http://schemas.openxmlformats.org/presentationml/2006/ole">
            <mc:AlternateContent xmlns:mc="http://schemas.openxmlformats.org/markup-compatibility/2006">
              <mc:Choice xmlns:v="urn:schemas-microsoft-com:vml" Requires="v">
                <p:oleObj spid="_x0000_s37892" r:id="rId3" imgW="8827773" imgH="4858933" progId="Excel.Chart.8">
                  <p:embed/>
                </p:oleObj>
              </mc:Choice>
              <mc:Fallback>
                <p:oleObj r:id="rId3" imgW="8827773" imgH="4858933"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66838"/>
                        <a:ext cx="8824912" cy="485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ko-KR" smtClean="0">
                <a:ea typeface="굴림" charset="-127"/>
              </a:rPr>
              <a:t>More Vulnerability Theory</a:t>
            </a:r>
          </a:p>
        </p:txBody>
      </p:sp>
      <p:sp>
        <p:nvSpPr>
          <p:cNvPr id="3" name="Content Placeholder 2"/>
          <p:cNvSpPr>
            <a:spLocks noGrp="1"/>
          </p:cNvSpPr>
          <p:nvPr>
            <p:ph idx="1"/>
          </p:nvPr>
        </p:nvSpPr>
        <p:spPr/>
        <p:txBody>
          <a:bodyPr>
            <a:normAutofit/>
          </a:bodyPr>
          <a:lstStyle/>
          <a:p>
            <a:pPr eaLnBrk="1" hangingPunct="1">
              <a:lnSpc>
                <a:spcPct val="90000"/>
              </a:lnSpc>
            </a:pPr>
            <a:r>
              <a:rPr lang="en-US" altLang="ko-KR" sz="2200" smtClean="0">
                <a:ea typeface="굴림" charset="-127"/>
              </a:rPr>
              <a:t>Every vulnerability stems from….</a:t>
            </a:r>
          </a:p>
          <a:p>
            <a:pPr eaLnBrk="1" hangingPunct="1">
              <a:lnSpc>
                <a:spcPct val="90000"/>
              </a:lnSpc>
            </a:pPr>
            <a:endParaRPr lang="en-US" altLang="ko-KR" sz="2200" smtClean="0">
              <a:ea typeface="굴림" charset="-127"/>
            </a:endParaRPr>
          </a:p>
          <a:p>
            <a:pPr eaLnBrk="1" hangingPunct="1">
              <a:lnSpc>
                <a:spcPct val="90000"/>
              </a:lnSpc>
            </a:pPr>
            <a:r>
              <a:rPr lang="en-US" altLang="ko-KR" sz="2200" u="sng" smtClean="0">
                <a:ea typeface="굴림" charset="-127"/>
              </a:rPr>
              <a:t>Missing</a:t>
            </a:r>
            <a:r>
              <a:rPr lang="en-US" altLang="ko-KR" sz="2200" smtClean="0">
                <a:ea typeface="굴림" charset="-127"/>
              </a:rPr>
              <a:t> control</a:t>
            </a:r>
          </a:p>
          <a:p>
            <a:pPr lvl="1" eaLnBrk="1" hangingPunct="1">
              <a:lnSpc>
                <a:spcPct val="90000"/>
              </a:lnSpc>
            </a:pPr>
            <a:r>
              <a:rPr lang="en-US" altLang="ko-KR" sz="1900" smtClean="0">
                <a:ea typeface="굴림" charset="-127"/>
              </a:rPr>
              <a:t>Lack of encryption</a:t>
            </a:r>
          </a:p>
          <a:p>
            <a:pPr lvl="1" eaLnBrk="1" hangingPunct="1">
              <a:lnSpc>
                <a:spcPct val="90000"/>
              </a:lnSpc>
            </a:pPr>
            <a:r>
              <a:rPr lang="en-US" altLang="ko-KR" sz="1900" smtClean="0">
                <a:ea typeface="굴림" charset="-127"/>
              </a:rPr>
              <a:t>Failure to perform access control</a:t>
            </a:r>
          </a:p>
          <a:p>
            <a:pPr lvl="1" eaLnBrk="1" hangingPunct="1">
              <a:lnSpc>
                <a:spcPct val="90000"/>
              </a:lnSpc>
            </a:pPr>
            <a:endParaRPr lang="en-US" altLang="ko-KR" sz="1900" smtClean="0">
              <a:ea typeface="굴림" charset="-127"/>
            </a:endParaRPr>
          </a:p>
          <a:p>
            <a:pPr eaLnBrk="1" hangingPunct="1">
              <a:lnSpc>
                <a:spcPct val="90000"/>
              </a:lnSpc>
            </a:pPr>
            <a:r>
              <a:rPr lang="en-US" altLang="ko-KR" sz="2200" u="sng" smtClean="0">
                <a:ea typeface="굴림" charset="-127"/>
              </a:rPr>
              <a:t>Broken</a:t>
            </a:r>
            <a:r>
              <a:rPr lang="en-US" altLang="ko-KR" sz="2200" smtClean="0">
                <a:ea typeface="굴림" charset="-127"/>
              </a:rPr>
              <a:t> control</a:t>
            </a:r>
          </a:p>
          <a:p>
            <a:pPr lvl="1" eaLnBrk="1" hangingPunct="1">
              <a:lnSpc>
                <a:spcPct val="90000"/>
              </a:lnSpc>
            </a:pPr>
            <a:r>
              <a:rPr lang="en-US" altLang="ko-KR" sz="1900" smtClean="0">
                <a:ea typeface="굴림" charset="-127"/>
              </a:rPr>
              <a:t>Weak hash algorithm</a:t>
            </a:r>
          </a:p>
          <a:p>
            <a:pPr lvl="1" eaLnBrk="1" hangingPunct="1">
              <a:lnSpc>
                <a:spcPct val="90000"/>
              </a:lnSpc>
            </a:pPr>
            <a:r>
              <a:rPr lang="en-US" altLang="ko-KR" sz="1900" smtClean="0">
                <a:ea typeface="굴림" charset="-127"/>
              </a:rPr>
              <a:t>Fail open</a:t>
            </a:r>
          </a:p>
          <a:p>
            <a:pPr lvl="1" eaLnBrk="1" hangingPunct="1">
              <a:lnSpc>
                <a:spcPct val="90000"/>
              </a:lnSpc>
            </a:pPr>
            <a:endParaRPr lang="en-US" altLang="ko-KR" sz="1900" smtClean="0">
              <a:ea typeface="굴림" charset="-127"/>
            </a:endParaRPr>
          </a:p>
          <a:p>
            <a:pPr eaLnBrk="1" hangingPunct="1">
              <a:lnSpc>
                <a:spcPct val="90000"/>
              </a:lnSpc>
            </a:pPr>
            <a:r>
              <a:rPr lang="en-US" altLang="ko-KR" sz="2200" u="sng" smtClean="0">
                <a:ea typeface="굴림" charset="-127"/>
              </a:rPr>
              <a:t>Ignored</a:t>
            </a:r>
            <a:r>
              <a:rPr lang="en-US" altLang="ko-KR" sz="2200" smtClean="0">
                <a:ea typeface="굴림" charset="-127"/>
              </a:rPr>
              <a:t> Control</a:t>
            </a:r>
          </a:p>
          <a:p>
            <a:pPr lvl="1" eaLnBrk="1" hangingPunct="1">
              <a:lnSpc>
                <a:spcPct val="90000"/>
              </a:lnSpc>
            </a:pPr>
            <a:r>
              <a:rPr lang="en-US" altLang="ko-KR" sz="1900" smtClean="0">
                <a:ea typeface="굴림" charset="-127"/>
              </a:rPr>
              <a:t>Failure to use encryption</a:t>
            </a:r>
          </a:p>
          <a:p>
            <a:pPr lvl="1" eaLnBrk="1" hangingPunct="1">
              <a:lnSpc>
                <a:spcPct val="90000"/>
              </a:lnSpc>
            </a:pPr>
            <a:r>
              <a:rPr lang="en-US" altLang="ko-KR" sz="1900" smtClean="0">
                <a:ea typeface="굴림" charset="-127"/>
              </a:rPr>
              <a:t>Forgot to use output encoding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ko-KR" smtClean="0">
                <a:ea typeface="굴림" charset="-127"/>
              </a:rPr>
              <a:t>Time to Stamp Out </a:t>
            </a:r>
            <a:r>
              <a:rPr lang="en-US" altLang="ko-KR" u="sng" smtClean="0">
                <a:ea typeface="굴림" charset="-127"/>
              </a:rPr>
              <a:t>Homegrown</a:t>
            </a:r>
            <a:r>
              <a:rPr lang="en-US" altLang="ko-KR" smtClean="0">
                <a:ea typeface="굴림" charset="-127"/>
              </a:rPr>
              <a:t> Controls</a:t>
            </a:r>
          </a:p>
        </p:txBody>
      </p:sp>
      <p:sp>
        <p:nvSpPr>
          <p:cNvPr id="8195" name="Content Placeholder 2"/>
          <p:cNvSpPr>
            <a:spLocks noGrp="1"/>
          </p:cNvSpPr>
          <p:nvPr>
            <p:ph idx="1"/>
          </p:nvPr>
        </p:nvSpPr>
        <p:spPr/>
        <p:txBody>
          <a:bodyPr/>
          <a:lstStyle/>
          <a:p>
            <a:pPr eaLnBrk="1" hangingPunct="1"/>
            <a:r>
              <a:rPr lang="en-US" altLang="ko-KR" smtClean="0">
                <a:ea typeface="굴림" charset="-127"/>
              </a:rPr>
              <a:t>Security controls are very difficult to get right</a:t>
            </a:r>
          </a:p>
          <a:p>
            <a:pPr lvl="1" eaLnBrk="1" hangingPunct="1"/>
            <a:r>
              <a:rPr lang="en-US" altLang="ko-KR" smtClean="0">
                <a:ea typeface="굴림" charset="-127"/>
              </a:rPr>
              <a:t>Requires extensive understanding of attacks</a:t>
            </a:r>
          </a:p>
          <a:p>
            <a:pPr lvl="1" eaLnBrk="1" hangingPunct="1"/>
            <a:endParaRPr lang="en-US" altLang="ko-KR" smtClean="0">
              <a:ea typeface="굴림" charset="-127"/>
            </a:endParaRPr>
          </a:p>
          <a:p>
            <a:pPr eaLnBrk="1" hangingPunct="1"/>
            <a:endParaRPr lang="en-US" altLang="ko-KR" smtClean="0">
              <a:ea typeface="굴림" charset="-127"/>
            </a:endParaRPr>
          </a:p>
          <a:p>
            <a:pPr eaLnBrk="1" hangingPunct="1"/>
            <a:endParaRPr lang="en-US" altLang="ko-KR" smtClean="0">
              <a:ea typeface="굴림" charset="-127"/>
            </a:endParaRPr>
          </a:p>
          <a:p>
            <a:pPr eaLnBrk="1" hangingPunct="1"/>
            <a:endParaRPr lang="en-US" altLang="ko-KR" smtClean="0">
              <a:ea typeface="굴림" charset="-127"/>
            </a:endParaRPr>
          </a:p>
          <a:p>
            <a:pPr eaLnBrk="1" hangingPunct="1"/>
            <a:endParaRPr lang="en-US" altLang="ko-KR" smtClean="0">
              <a:ea typeface="굴림" charset="-127"/>
            </a:endParaRPr>
          </a:p>
          <a:p>
            <a:pPr eaLnBrk="1" hangingPunct="1"/>
            <a:endParaRPr lang="en-US" altLang="ko-KR" smtClean="0">
              <a:ea typeface="굴림" charset="-127"/>
            </a:endParaRPr>
          </a:p>
          <a:p>
            <a:pPr eaLnBrk="1" hangingPunct="1"/>
            <a:endParaRPr lang="en-US" altLang="ko-KR" smtClean="0">
              <a:ea typeface="굴림" charset="-127"/>
            </a:endParaRPr>
          </a:p>
          <a:p>
            <a:pPr eaLnBrk="1" hangingPunct="1"/>
            <a:endParaRPr lang="en-US" altLang="ko-KR" smtClean="0">
              <a:ea typeface="굴림" charset="-127"/>
            </a:endParaRPr>
          </a:p>
          <a:p>
            <a:pPr eaLnBrk="1" hangingPunct="1"/>
            <a:r>
              <a:rPr lang="en-US" altLang="ko-KR" smtClean="0">
                <a:ea typeface="굴림" charset="-127"/>
              </a:rPr>
              <a:t>One was built with stuff “Larry” had lying around!</a:t>
            </a:r>
          </a:p>
        </p:txBody>
      </p:sp>
      <p:pic>
        <p:nvPicPr>
          <p:cNvPr id="8196" name="Picture 4" descr="Saab%209-3%20Sport%20Hatch%2000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3592513"/>
            <a:ext cx="253206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Saab%209-3%20Sport%20Hatch%2000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597275"/>
            <a:ext cx="25320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ko-KR" smtClean="0">
                <a:ea typeface="굴림" charset="-127"/>
              </a:rPr>
              <a:t>Imagine an Enterprise Security API</a:t>
            </a:r>
          </a:p>
        </p:txBody>
      </p:sp>
      <p:sp>
        <p:nvSpPr>
          <p:cNvPr id="9219" name="Content Placeholder 2"/>
          <p:cNvSpPr>
            <a:spLocks noGrp="1"/>
          </p:cNvSpPr>
          <p:nvPr>
            <p:ph idx="1"/>
          </p:nvPr>
        </p:nvSpPr>
        <p:spPr/>
        <p:txBody>
          <a:bodyPr/>
          <a:lstStyle/>
          <a:p>
            <a:pPr eaLnBrk="1" hangingPunct="1"/>
            <a:r>
              <a:rPr lang="en-US" altLang="ko-KR" smtClean="0">
                <a:ea typeface="굴림" charset="-127"/>
              </a:rPr>
              <a:t>All the security controls a developer needs</a:t>
            </a:r>
          </a:p>
          <a:p>
            <a:pPr eaLnBrk="1" hangingPunct="1"/>
            <a:endParaRPr lang="en-US" altLang="ko-KR" smtClean="0">
              <a:ea typeface="굴림" charset="-127"/>
            </a:endParaRPr>
          </a:p>
          <a:p>
            <a:pPr eaLnBrk="1" hangingPunct="1"/>
            <a:r>
              <a:rPr lang="en-US" altLang="ko-KR" smtClean="0">
                <a:ea typeface="굴림" charset="-127"/>
              </a:rPr>
              <a:t>Standard</a:t>
            </a:r>
          </a:p>
          <a:p>
            <a:pPr eaLnBrk="1" hangingPunct="1"/>
            <a:r>
              <a:rPr lang="en-US" altLang="ko-KR" smtClean="0">
                <a:ea typeface="굴림" charset="-127"/>
              </a:rPr>
              <a:t>Centralized</a:t>
            </a:r>
          </a:p>
          <a:p>
            <a:pPr eaLnBrk="1" hangingPunct="1"/>
            <a:r>
              <a:rPr lang="en-US" altLang="ko-KR" smtClean="0">
                <a:ea typeface="굴림" charset="-127"/>
              </a:rPr>
              <a:t>Organized</a:t>
            </a:r>
          </a:p>
          <a:p>
            <a:pPr eaLnBrk="1" hangingPunct="1"/>
            <a:r>
              <a:rPr lang="en-US" altLang="ko-KR" smtClean="0">
                <a:ea typeface="굴림" charset="-127"/>
              </a:rPr>
              <a:t>Integrated</a:t>
            </a:r>
          </a:p>
          <a:p>
            <a:pPr eaLnBrk="1" hangingPunct="1"/>
            <a:r>
              <a:rPr lang="en-US" altLang="ko-KR" smtClean="0">
                <a:ea typeface="굴림" charset="-127"/>
              </a:rPr>
              <a:t>High Quality</a:t>
            </a:r>
          </a:p>
          <a:p>
            <a:pPr eaLnBrk="1" hangingPunct="1"/>
            <a:r>
              <a:rPr lang="en-US" altLang="ko-KR" smtClean="0">
                <a:ea typeface="굴림" charset="-127"/>
              </a:rPr>
              <a:t>Intuitive</a:t>
            </a:r>
          </a:p>
          <a:p>
            <a:pPr eaLnBrk="1" hangingPunct="1"/>
            <a:r>
              <a:rPr lang="en-US" altLang="ko-KR" smtClean="0">
                <a:ea typeface="굴림" charset="-127"/>
              </a:rPr>
              <a:t>Tested</a:t>
            </a:r>
            <a:br>
              <a:rPr lang="en-US" altLang="ko-KR" smtClean="0">
                <a:ea typeface="굴림" charset="-127"/>
              </a:rPr>
            </a:br>
            <a:endParaRPr lang="en-US" altLang="ko-KR" smtClean="0">
              <a:ea typeface="굴림" charset="-127"/>
            </a:endParaRPr>
          </a:p>
          <a:p>
            <a:pPr eaLnBrk="1" hangingPunct="1"/>
            <a:r>
              <a:rPr lang="en-US" altLang="ko-KR" smtClean="0">
                <a:ea typeface="굴림" charset="-127"/>
              </a:rPr>
              <a:t>Solves the problems of </a:t>
            </a:r>
            <a:r>
              <a:rPr lang="en-US" altLang="ko-KR" u="sng" smtClean="0">
                <a:ea typeface="굴림" charset="-127"/>
              </a:rPr>
              <a:t>missing</a:t>
            </a:r>
            <a:r>
              <a:rPr lang="en-US" altLang="ko-KR" smtClean="0">
                <a:ea typeface="굴림" charset="-127"/>
              </a:rPr>
              <a:t> and </a:t>
            </a:r>
            <a:r>
              <a:rPr lang="en-US" altLang="ko-KR" u="sng" smtClean="0">
                <a:ea typeface="굴림" charset="-127"/>
              </a:rPr>
              <a:t>broken</a:t>
            </a:r>
            <a:r>
              <a:rPr lang="en-US" altLang="ko-KR" smtClean="0">
                <a:ea typeface="굴림" charset="-127"/>
              </a:rPr>
              <a:t> controls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ko-KR" u="sng" smtClean="0">
                <a:ea typeface="굴림" charset="-127"/>
              </a:rPr>
              <a:t>Ignored</a:t>
            </a:r>
            <a:r>
              <a:rPr lang="en-US" altLang="ko-KR" smtClean="0">
                <a:ea typeface="굴림" charset="-127"/>
              </a:rPr>
              <a:t> Controls</a:t>
            </a:r>
          </a:p>
        </p:txBody>
      </p:sp>
      <p:sp>
        <p:nvSpPr>
          <p:cNvPr id="10243" name="Content Placeholder 2"/>
          <p:cNvSpPr>
            <a:spLocks noGrp="1"/>
          </p:cNvSpPr>
          <p:nvPr>
            <p:ph idx="1"/>
          </p:nvPr>
        </p:nvSpPr>
        <p:spPr/>
        <p:txBody>
          <a:bodyPr/>
          <a:lstStyle/>
          <a:p>
            <a:pPr eaLnBrk="1" hangingPunct="1"/>
            <a:r>
              <a:rPr lang="en-US" altLang="ko-KR" smtClean="0">
                <a:ea typeface="굴림" charset="-127"/>
              </a:rPr>
              <a:t>Not solved but we can make it far simpler…</a:t>
            </a:r>
          </a:p>
          <a:p>
            <a:pPr lvl="1" eaLnBrk="1" hangingPunct="1"/>
            <a:r>
              <a:rPr lang="en-US" altLang="ko-KR" smtClean="0">
                <a:ea typeface="굴림" charset="-127"/>
              </a:rPr>
              <a:t>Coding Guidelines</a:t>
            </a:r>
          </a:p>
          <a:p>
            <a:pPr lvl="1" eaLnBrk="1" hangingPunct="1"/>
            <a:r>
              <a:rPr lang="en-US" altLang="ko-KR" smtClean="0">
                <a:ea typeface="굴림" charset="-127"/>
              </a:rPr>
              <a:t>Static Analysis</a:t>
            </a:r>
          </a:p>
          <a:p>
            <a:pPr lvl="1" eaLnBrk="1" hangingPunct="1"/>
            <a:r>
              <a:rPr lang="en-US" altLang="ko-KR" smtClean="0">
                <a:ea typeface="굴림" charset="-127"/>
              </a:rPr>
              <a:t>Developer Training</a:t>
            </a:r>
          </a:p>
          <a:p>
            <a:pPr lvl="1" eaLnBrk="1" hangingPunct="1"/>
            <a:r>
              <a:rPr lang="en-US" altLang="ko-KR" smtClean="0">
                <a:ea typeface="굴림" charset="-127"/>
              </a:rPr>
              <a:t>Unit Testing</a:t>
            </a:r>
          </a:p>
          <a:p>
            <a:pPr lvl="1" eaLnBrk="1" hangingPunct="1"/>
            <a:r>
              <a:rPr lang="en-US" altLang="ko-KR" smtClean="0">
                <a:ea typeface="굴림" charset="-127"/>
              </a:rPr>
              <a:t>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US" altLang="ko-KR" smtClean="0">
                <a:ea typeface="굴림" charset="-127"/>
              </a:rPr>
              <a:t>Enterprise Security API</a:t>
            </a:r>
          </a:p>
        </p:txBody>
      </p:sp>
      <p:sp>
        <p:nvSpPr>
          <p:cNvPr id="11267" name="Slide Number Placeholder 3"/>
          <p:cNvSpPr txBox="1">
            <a:spLocks/>
          </p:cNvSpPr>
          <p:nvPr/>
        </p:nvSpPr>
        <p:spPr bwMode="auto">
          <a:xfrm>
            <a:off x="8418513" y="5854700"/>
            <a:ext cx="40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fld id="{32583FBC-404D-44CC-94BD-FEC46966DBFB}" type="slidenum">
              <a:rPr lang="en-US" altLang="ko-KR" sz="1000" b="1">
                <a:solidFill>
                  <a:srgbClr val="808080"/>
                </a:solidFill>
                <a:ea typeface="굴림" charset="-127"/>
              </a:rPr>
              <a:pPr algn="ctr" eaLnBrk="1" hangingPunct="1"/>
              <a:t>8</a:t>
            </a:fld>
            <a:endParaRPr lang="en-US" altLang="ko-KR" sz="1000" b="1">
              <a:solidFill>
                <a:srgbClr val="808080"/>
              </a:solidFill>
              <a:ea typeface="굴림" charset="-127"/>
            </a:endParaRPr>
          </a:p>
        </p:txBody>
      </p:sp>
      <p:graphicFrame>
        <p:nvGraphicFramePr>
          <p:cNvPr id="12" name="Diagram 11"/>
          <p:cNvGraphicFramePr/>
          <p:nvPr/>
        </p:nvGraphicFramePr>
        <p:xfrm>
          <a:off x="530514" y="558148"/>
          <a:ext cx="8143932"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2"/>
          <p:cNvGrpSpPr/>
          <p:nvPr/>
        </p:nvGrpSpPr>
        <p:grpSpPr>
          <a:xfrm>
            <a:off x="531807" y="5245391"/>
            <a:ext cx="8141345" cy="813483"/>
            <a:chOff x="0" y="433514"/>
            <a:chExt cx="8141345" cy="813483"/>
          </a:xfrm>
          <a:scene3d>
            <a:camera prst="orthographicFront"/>
            <a:lightRig rig="chilly" dir="t"/>
          </a:scene3d>
        </p:grpSpPr>
        <p:sp>
          <p:nvSpPr>
            <p:cNvPr id="14" name="Rounded Rectangle 13"/>
            <p:cNvSpPr/>
            <p:nvPr/>
          </p:nvSpPr>
          <p:spPr>
            <a:xfrm>
              <a:off x="0" y="433514"/>
              <a:ext cx="8141345" cy="813483"/>
            </a:xfrm>
            <a:prstGeom prst="roundRect">
              <a:avLst>
                <a:gd name="adj" fmla="val 10000"/>
              </a:avLst>
            </a:prstGeom>
            <a:solidFill>
              <a:srgbClr val="659A2A"/>
            </a:solidFill>
            <a:ln>
              <a:noFill/>
            </a:ln>
            <a:effectLst/>
            <a:sp3d prstMaterial="translucentPowder">
              <a:bevelT w="127000" h="25400" prst="softRound"/>
            </a:sp3d>
          </p:spPr>
        </p:sp>
        <p:sp>
          <p:nvSpPr>
            <p:cNvPr id="15" name="Rounded Rectangle 4"/>
            <p:cNvSpPr/>
            <p:nvPr/>
          </p:nvSpPr>
          <p:spPr>
            <a:xfrm>
              <a:off x="23826" y="457340"/>
              <a:ext cx="8093693"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2400" b="1" dirty="0">
                  <a:solidFill>
                    <a:srgbClr val="FFFFFF"/>
                  </a:solidFill>
                  <a:latin typeface="Tahoma"/>
                  <a:cs typeface="+mn-cs"/>
                </a:rPr>
                <a:t>Existing Enterprise Security Services/Libraries</a:t>
              </a:r>
              <a:endParaRPr lang="en-US" sz="2400" b="1" dirty="0">
                <a:solidFill>
                  <a:srgbClr val="FFFFFF"/>
                </a:solidFill>
                <a:latin typeface="Tahoma"/>
                <a:cs typeface="+mn-cs"/>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0"/>
          <p:cNvSpPr>
            <a:spLocks noGrp="1"/>
          </p:cNvSpPr>
          <p:nvPr>
            <p:ph type="title"/>
          </p:nvPr>
        </p:nvSpPr>
        <p:spPr/>
        <p:txBody>
          <a:bodyPr/>
          <a:lstStyle/>
          <a:p>
            <a:pPr eaLnBrk="1" hangingPunct="1"/>
            <a:r>
              <a:rPr lang="en-US" altLang="ko-KR" smtClean="0">
                <a:ea typeface="굴림" charset="-127"/>
              </a:rPr>
              <a:t>Validation, Encoding, and Injection</a:t>
            </a:r>
          </a:p>
        </p:txBody>
      </p:sp>
      <p:grpSp>
        <p:nvGrpSpPr>
          <p:cNvPr id="2" name="Group 126"/>
          <p:cNvGrpSpPr/>
          <p:nvPr/>
        </p:nvGrpSpPr>
        <p:grpSpPr>
          <a:xfrm>
            <a:off x="7286644" y="4500570"/>
            <a:ext cx="1643042" cy="1285884"/>
            <a:chOff x="2066" y="433514"/>
            <a:chExt cx="8135406" cy="813483"/>
          </a:xfrm>
          <a:scene3d>
            <a:camera prst="orthographicFront"/>
            <a:lightRig rig="chilly" dir="t"/>
          </a:scene3d>
        </p:grpSpPr>
        <p:sp>
          <p:nvSpPr>
            <p:cNvPr id="128" name="Rounded Rectangle 12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29"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endParaRPr lang="en-US" sz="1400" b="1" dirty="0">
                <a:solidFill>
                  <a:srgbClr val="FFFFFF"/>
                </a:solidFill>
                <a:latin typeface="Tahoma"/>
                <a:cs typeface="+mn-cs"/>
              </a:endParaRPr>
            </a:p>
            <a:p>
              <a:pPr algn="ctr" defTabSz="1066800" fontAlgn="auto">
                <a:lnSpc>
                  <a:spcPct val="90000"/>
                </a:lnSpc>
                <a:spcAft>
                  <a:spcPct val="35000"/>
                </a:spcAft>
                <a:defRPr/>
              </a:pPr>
              <a:endParaRPr lang="en-US" sz="1400" kern="0" dirty="0">
                <a:solidFill>
                  <a:srgbClr val="FFFFFF"/>
                </a:solidFill>
                <a:latin typeface="Tahoma"/>
                <a:cs typeface="+mn-cs"/>
              </a:endParaRPr>
            </a:p>
            <a:p>
              <a:pPr algn="ctr" defTabSz="1066800" fontAlgn="auto">
                <a:lnSpc>
                  <a:spcPct val="90000"/>
                </a:lnSpc>
                <a:spcAft>
                  <a:spcPct val="35000"/>
                </a:spcAft>
                <a:defRPr/>
              </a:pPr>
              <a:endParaRPr lang="en-US" sz="1400" b="1" dirty="0">
                <a:solidFill>
                  <a:srgbClr val="FFFFFF"/>
                </a:solidFill>
                <a:latin typeface="Tahoma"/>
                <a:cs typeface="+mn-cs"/>
              </a:endParaRPr>
            </a:p>
          </p:txBody>
        </p:sp>
      </p:grpSp>
      <p:grpSp>
        <p:nvGrpSpPr>
          <p:cNvPr id="3" name="Group 129"/>
          <p:cNvGrpSpPr/>
          <p:nvPr/>
        </p:nvGrpSpPr>
        <p:grpSpPr>
          <a:xfrm>
            <a:off x="7286676" y="1428736"/>
            <a:ext cx="1643042" cy="2928958"/>
            <a:chOff x="2066" y="433514"/>
            <a:chExt cx="8135406" cy="813483"/>
          </a:xfrm>
          <a:scene3d>
            <a:camera prst="orthographicFront"/>
            <a:lightRig rig="chilly" dir="t"/>
          </a:scene3d>
        </p:grpSpPr>
        <p:sp>
          <p:nvSpPr>
            <p:cNvPr id="131" name="Rounded Rectangle 130"/>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endParaRPr lang="en-US" sz="1400" b="1" dirty="0">
                <a:solidFill>
                  <a:srgbClr val="FFFFFF"/>
                </a:solidFill>
                <a:latin typeface="Tahoma"/>
                <a:cs typeface="+mn-cs"/>
              </a:endParaRPr>
            </a:p>
            <a:p>
              <a:pPr algn="ctr" defTabSz="1066800" fontAlgn="auto">
                <a:lnSpc>
                  <a:spcPct val="90000"/>
                </a:lnSpc>
                <a:spcAft>
                  <a:spcPct val="35000"/>
                </a:spcAft>
                <a:defRPr/>
              </a:pPr>
              <a:endParaRPr lang="en-US" sz="1400" kern="0" dirty="0">
                <a:solidFill>
                  <a:srgbClr val="FFFFFF"/>
                </a:solidFill>
                <a:latin typeface="Tahoma"/>
                <a:cs typeface="+mn-cs"/>
              </a:endParaRPr>
            </a:p>
            <a:p>
              <a:pPr algn="ctr" defTabSz="1066800" fontAlgn="auto">
                <a:lnSpc>
                  <a:spcPct val="90000"/>
                </a:lnSpc>
                <a:spcAft>
                  <a:spcPct val="35000"/>
                </a:spcAft>
                <a:defRPr/>
              </a:pPr>
              <a:endParaRPr lang="en-US" sz="1400" b="1" dirty="0">
                <a:solidFill>
                  <a:srgbClr val="FFFFFF"/>
                </a:solidFill>
                <a:latin typeface="Tahoma"/>
                <a:cs typeface="+mn-cs"/>
              </a:endParaRPr>
            </a:p>
          </p:txBody>
        </p:sp>
      </p:grpSp>
      <p:grpSp>
        <p:nvGrpSpPr>
          <p:cNvPr id="4" name="Group 132"/>
          <p:cNvGrpSpPr/>
          <p:nvPr/>
        </p:nvGrpSpPr>
        <p:grpSpPr>
          <a:xfrm>
            <a:off x="1928826" y="1428736"/>
            <a:ext cx="1524724" cy="2124286"/>
            <a:chOff x="2066" y="433514"/>
            <a:chExt cx="8135406" cy="813483"/>
          </a:xfrm>
          <a:scene3d>
            <a:camera prst="orthographicFront"/>
            <a:lightRig rig="chilly" dir="t"/>
          </a:scene3d>
        </p:grpSpPr>
        <p:sp>
          <p:nvSpPr>
            <p:cNvPr id="134" name="Rounded Rectangle 133"/>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5"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Controller</a:t>
              </a:r>
              <a:endParaRPr lang="en-US" sz="1400" b="1" dirty="0">
                <a:solidFill>
                  <a:srgbClr val="FFFFFF"/>
                </a:solidFill>
                <a:latin typeface="Tahoma"/>
                <a:cs typeface="+mn-cs"/>
              </a:endParaRPr>
            </a:p>
          </p:txBody>
        </p:sp>
      </p:grpSp>
      <p:grpSp>
        <p:nvGrpSpPr>
          <p:cNvPr id="5" name="Group 135"/>
          <p:cNvGrpSpPr/>
          <p:nvPr/>
        </p:nvGrpSpPr>
        <p:grpSpPr>
          <a:xfrm>
            <a:off x="1937352" y="3662168"/>
            <a:ext cx="1524724" cy="2124286"/>
            <a:chOff x="2066" y="433514"/>
            <a:chExt cx="8135406" cy="813483"/>
          </a:xfrm>
          <a:scene3d>
            <a:camera prst="orthographicFront"/>
            <a:lightRig rig="chilly" dir="t"/>
          </a:scene3d>
        </p:grpSpPr>
        <p:sp>
          <p:nvSpPr>
            <p:cNvPr id="137" name="Rounded Rectangle 136"/>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38"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User</a:t>
              </a:r>
              <a:br>
                <a:rPr lang="en-US" sz="1400" b="1" dirty="0">
                  <a:solidFill>
                    <a:srgbClr val="FFFFFF"/>
                  </a:solidFill>
                  <a:latin typeface="Tahoma"/>
                  <a:cs typeface="+mn-cs"/>
                </a:rPr>
              </a:br>
              <a:r>
                <a:rPr lang="en-US" sz="1400" b="1" dirty="0">
                  <a:solidFill>
                    <a:srgbClr val="FFFFFF"/>
                  </a:solidFill>
                  <a:latin typeface="Tahoma"/>
                  <a:cs typeface="+mn-cs"/>
                </a:rPr>
                <a:t>Interface</a:t>
              </a:r>
              <a:endParaRPr lang="en-US" sz="1400" b="1" dirty="0">
                <a:solidFill>
                  <a:srgbClr val="FFFFFF"/>
                </a:solidFill>
                <a:latin typeface="Tahoma"/>
                <a:cs typeface="+mn-cs"/>
              </a:endParaRPr>
            </a:p>
          </p:txBody>
        </p:sp>
      </p:grpSp>
      <p:grpSp>
        <p:nvGrpSpPr>
          <p:cNvPr id="6" name="Group 138"/>
          <p:cNvGrpSpPr/>
          <p:nvPr/>
        </p:nvGrpSpPr>
        <p:grpSpPr>
          <a:xfrm>
            <a:off x="4286280" y="1428736"/>
            <a:ext cx="1071570" cy="4357718"/>
            <a:chOff x="2066" y="433514"/>
            <a:chExt cx="8135406" cy="813483"/>
          </a:xfrm>
          <a:scene3d>
            <a:camera prst="orthographicFront"/>
            <a:lightRig rig="chilly" dir="t"/>
          </a:scene3d>
        </p:grpSpPr>
        <p:sp>
          <p:nvSpPr>
            <p:cNvPr id="140" name="Rounded Rectangle 139"/>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41"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solidFill>
                    <a:srgbClr val="FFFFFF"/>
                  </a:solidFill>
                  <a:latin typeface="Tahoma"/>
                  <a:cs typeface="+mn-cs"/>
                </a:rPr>
                <a:t>Business Functions</a:t>
              </a:r>
              <a:endParaRPr lang="en-US" sz="1400" b="1" dirty="0">
                <a:solidFill>
                  <a:srgbClr val="FFFFFF"/>
                </a:solidFill>
                <a:latin typeface="Tahoma"/>
                <a:cs typeface="+mn-cs"/>
              </a:endParaRPr>
            </a:p>
          </p:txBody>
        </p:sp>
      </p:grpSp>
      <p:sp>
        <p:nvSpPr>
          <p:cNvPr id="142" name="Rounded Rectangle 141"/>
          <p:cNvSpPr/>
          <p:nvPr/>
        </p:nvSpPr>
        <p:spPr>
          <a:xfrm>
            <a:off x="7500990" y="1643050"/>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defTabSz="1066800" fontAlgn="auto">
              <a:lnSpc>
                <a:spcPct val="90000"/>
              </a:lnSpc>
              <a:spcBef>
                <a:spcPts val="0"/>
              </a:spcBef>
              <a:spcAft>
                <a:spcPct val="35000"/>
              </a:spcAft>
              <a:defRPr/>
            </a:pPr>
            <a:r>
              <a:rPr lang="en-US" sz="1400" kern="0" dirty="0">
                <a:solidFill>
                  <a:srgbClr val="FFFFFF"/>
                </a:solidFill>
                <a:latin typeface="Tahoma"/>
                <a:cs typeface="+mn-cs"/>
              </a:rPr>
              <a:t>Web Service</a:t>
            </a:r>
            <a:endParaRPr lang="en-US" sz="1400" kern="0" dirty="0">
              <a:solidFill>
                <a:srgbClr val="FFFFFF"/>
              </a:solidFill>
              <a:latin typeface="Tahoma"/>
              <a:cs typeface="+mn-cs"/>
            </a:endParaRPr>
          </a:p>
        </p:txBody>
      </p:sp>
      <p:sp>
        <p:nvSpPr>
          <p:cNvPr id="143" name="Rounded Rectangle 142"/>
          <p:cNvSpPr/>
          <p:nvPr/>
        </p:nvSpPr>
        <p:spPr>
          <a:xfrm>
            <a:off x="7500990" y="2285992"/>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Database</a:t>
            </a:r>
            <a:endParaRPr lang="en-US" sz="1400" kern="0" dirty="0">
              <a:solidFill>
                <a:srgbClr val="FFFFFF"/>
              </a:solidFill>
              <a:latin typeface="Tahoma"/>
              <a:cs typeface="+mn-cs"/>
            </a:endParaRPr>
          </a:p>
        </p:txBody>
      </p:sp>
      <p:sp>
        <p:nvSpPr>
          <p:cNvPr id="144" name="Rounded Rectangle 143"/>
          <p:cNvSpPr/>
          <p:nvPr/>
        </p:nvSpPr>
        <p:spPr>
          <a:xfrm>
            <a:off x="7500990" y="2928934"/>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Mainframe</a:t>
            </a:r>
            <a:endParaRPr lang="en-US" sz="1400" kern="0" dirty="0">
              <a:solidFill>
                <a:srgbClr val="FFFFFF"/>
              </a:solidFill>
              <a:latin typeface="Tahoma"/>
              <a:cs typeface="+mn-cs"/>
            </a:endParaRPr>
          </a:p>
        </p:txBody>
      </p:sp>
      <p:sp>
        <p:nvSpPr>
          <p:cNvPr id="145" name="Rounded Rectangle 144"/>
          <p:cNvSpPr/>
          <p:nvPr/>
        </p:nvSpPr>
        <p:spPr>
          <a:xfrm>
            <a:off x="7500958" y="4857760"/>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File System</a:t>
            </a:r>
            <a:endParaRPr lang="en-US" sz="1400" kern="0" dirty="0">
              <a:solidFill>
                <a:srgbClr val="FFFFFF"/>
              </a:solidFill>
              <a:latin typeface="Tahoma"/>
              <a:cs typeface="+mn-cs"/>
            </a:endParaRPr>
          </a:p>
        </p:txBody>
      </p:sp>
      <p:sp>
        <p:nvSpPr>
          <p:cNvPr id="146" name="Rounded Rectangle 145"/>
          <p:cNvSpPr/>
          <p:nvPr/>
        </p:nvSpPr>
        <p:spPr>
          <a:xfrm>
            <a:off x="142876" y="2947788"/>
            <a:ext cx="1214446" cy="1267030"/>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algn="ctr" fontAlgn="auto">
              <a:spcBef>
                <a:spcPts val="0"/>
              </a:spcBef>
              <a:spcAft>
                <a:spcPts val="0"/>
              </a:spcAft>
              <a:defRPr/>
            </a:pPr>
            <a:r>
              <a:rPr lang="en-US" sz="1400" b="1" kern="0" dirty="0">
                <a:solidFill>
                  <a:srgbClr val="FFFFFF"/>
                </a:solidFill>
                <a:latin typeface="Tahoma"/>
                <a:cs typeface="+mn-cs"/>
              </a:rPr>
              <a:t>User</a:t>
            </a:r>
            <a:endParaRPr lang="en-US" sz="1400" b="1" kern="0" dirty="0">
              <a:solidFill>
                <a:srgbClr val="FFFFFF"/>
              </a:solidFill>
              <a:latin typeface="Tahoma"/>
              <a:cs typeface="+mn-cs"/>
            </a:endParaRPr>
          </a:p>
        </p:txBody>
      </p:sp>
      <p:grpSp>
        <p:nvGrpSpPr>
          <p:cNvPr id="7" name="Group 146"/>
          <p:cNvGrpSpPr/>
          <p:nvPr/>
        </p:nvGrpSpPr>
        <p:grpSpPr>
          <a:xfrm>
            <a:off x="5357850" y="1428736"/>
            <a:ext cx="1071570" cy="4357718"/>
            <a:chOff x="2066" y="433514"/>
            <a:chExt cx="8135406" cy="813483"/>
          </a:xfrm>
          <a:scene3d>
            <a:camera prst="orthographicFront"/>
            <a:lightRig rig="chilly" dir="t"/>
          </a:scene3d>
        </p:grpSpPr>
        <p:sp>
          <p:nvSpPr>
            <p:cNvPr id="148" name="Rounded Rectangle 147"/>
            <p:cNvSpPr/>
            <p:nvPr/>
          </p:nvSpPr>
          <p:spPr>
            <a:xfrm>
              <a:off x="2066" y="433514"/>
              <a:ext cx="8135406" cy="813483"/>
            </a:xfrm>
            <a:prstGeom prst="roundRect">
              <a:avLst>
                <a:gd name="adj" fmla="val 10000"/>
              </a:avLst>
            </a:prstGeom>
            <a:solidFill>
              <a:srgbClr val="92D050"/>
            </a:solidFill>
            <a:ln>
              <a:noFill/>
            </a:ln>
            <a:effectLst/>
            <a:sp3d prstMaterial="translucentPowder">
              <a:bevelT w="127000" h="25400" prst="softRound"/>
            </a:sp3d>
          </p:spPr>
        </p:sp>
        <p:sp>
          <p:nvSpPr>
            <p:cNvPr id="149"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kern="0" dirty="0">
                  <a:solidFill>
                    <a:srgbClr val="FFFFFF"/>
                  </a:solidFill>
                  <a:latin typeface="Tahoma"/>
                  <a:cs typeface="+mn-cs"/>
                </a:rPr>
                <a:t>Data Layer</a:t>
              </a:r>
              <a:endParaRPr lang="en-US" sz="1400" b="1" dirty="0">
                <a:solidFill>
                  <a:srgbClr val="FFFFFF"/>
                </a:solidFill>
                <a:latin typeface="Tahoma"/>
                <a:cs typeface="+mn-cs"/>
              </a:endParaRPr>
            </a:p>
          </p:txBody>
        </p:sp>
      </p:grpSp>
      <p:cxnSp>
        <p:nvCxnSpPr>
          <p:cNvPr id="150" name="Shape 149"/>
          <p:cNvCxnSpPr/>
          <p:nvPr/>
        </p:nvCxnSpPr>
        <p:spPr bwMode="auto">
          <a:xfrm rot="5400000" flipH="1" flipV="1">
            <a:off x="1092995" y="2148681"/>
            <a:ext cx="493712" cy="1177925"/>
          </a:xfrm>
          <a:prstGeom prst="bentConnector2">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1" name="Shape 150"/>
          <p:cNvCxnSpPr/>
          <p:nvPr/>
        </p:nvCxnSpPr>
        <p:spPr bwMode="auto">
          <a:xfrm rot="10800000">
            <a:off x="750888" y="4178300"/>
            <a:ext cx="1177925" cy="536575"/>
          </a:xfrm>
          <a:prstGeom prst="bentConnector2">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2" name="Straight Arrow Connector 151"/>
          <p:cNvCxnSpPr/>
          <p:nvPr/>
        </p:nvCxnSpPr>
        <p:spPr bwMode="auto">
          <a:xfrm>
            <a:off x="3449638" y="2490788"/>
            <a:ext cx="908050"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3" name="Straight Arrow Connector 152"/>
          <p:cNvCxnSpPr/>
          <p:nvPr/>
        </p:nvCxnSpPr>
        <p:spPr bwMode="auto">
          <a:xfrm>
            <a:off x="4981575" y="2500313"/>
            <a:ext cx="714375" cy="1587"/>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54" name="Straight Arrow Connector 153"/>
          <p:cNvCxnSpPr/>
          <p:nvPr/>
        </p:nvCxnSpPr>
        <p:spPr bwMode="auto">
          <a:xfrm>
            <a:off x="3429000" y="4695825"/>
            <a:ext cx="1000125" cy="19050"/>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55" name="Straight Arrow Connector 154"/>
          <p:cNvCxnSpPr/>
          <p:nvPr/>
        </p:nvCxnSpPr>
        <p:spPr bwMode="auto">
          <a:xfrm>
            <a:off x="4981575" y="4714875"/>
            <a:ext cx="714375" cy="1588"/>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56" name="Straight Arrow Connector 155"/>
          <p:cNvCxnSpPr/>
          <p:nvPr/>
        </p:nvCxnSpPr>
        <p:spPr bwMode="auto">
          <a:xfrm>
            <a:off x="6357938" y="2457450"/>
            <a:ext cx="1050925"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sp>
        <p:nvSpPr>
          <p:cNvPr id="157" name="Rounded Rectangle 156"/>
          <p:cNvSpPr/>
          <p:nvPr/>
        </p:nvSpPr>
        <p:spPr>
          <a:xfrm>
            <a:off x="7500990" y="3571876"/>
            <a:ext cx="1285884" cy="571504"/>
          </a:xfrm>
          <a:prstGeom prst="roundRect">
            <a:avLst>
              <a:gd name="adj" fmla="val 10000"/>
            </a:avLst>
          </a:prstGeom>
          <a:solidFill>
            <a:srgbClr val="6C58FE"/>
          </a:solidFill>
          <a:ln>
            <a:noFill/>
          </a:ln>
          <a:effectLst/>
          <a:scene3d>
            <a:camera prst="orthographicFront"/>
            <a:lightRig rig="chilly" dir="t"/>
          </a:scene3d>
          <a:sp3d prstMaterial="translucentPowder">
            <a:bevelT w="127000" h="25400" prst="softRound"/>
          </a:sp3d>
        </p:spPr>
        <p:txBody>
          <a:bodyPr anchor="ctr"/>
          <a:lstStyle/>
          <a:p>
            <a:pPr fontAlgn="auto">
              <a:spcBef>
                <a:spcPts val="0"/>
              </a:spcBef>
              <a:spcAft>
                <a:spcPts val="0"/>
              </a:spcAft>
              <a:defRPr/>
            </a:pPr>
            <a:r>
              <a:rPr lang="en-US" sz="1400" kern="0" dirty="0">
                <a:solidFill>
                  <a:srgbClr val="FFFFFF"/>
                </a:solidFill>
                <a:latin typeface="Tahoma"/>
                <a:cs typeface="+mn-cs"/>
              </a:rPr>
              <a:t>Etc…</a:t>
            </a:r>
            <a:endParaRPr lang="en-US" sz="1400" kern="0" dirty="0">
              <a:solidFill>
                <a:srgbClr val="FFFFFF"/>
              </a:solidFill>
              <a:latin typeface="Tahoma"/>
              <a:cs typeface="+mn-cs"/>
            </a:endParaRPr>
          </a:p>
        </p:txBody>
      </p:sp>
      <p:cxnSp>
        <p:nvCxnSpPr>
          <p:cNvPr id="158" name="Straight Arrow Connector 157"/>
          <p:cNvCxnSpPr/>
          <p:nvPr/>
        </p:nvCxnSpPr>
        <p:spPr bwMode="auto">
          <a:xfrm>
            <a:off x="6357938" y="5214938"/>
            <a:ext cx="1000125" cy="9525"/>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cxnSp>
        <p:nvCxnSpPr>
          <p:cNvPr id="162" name="Straight Arrow Connector 161"/>
          <p:cNvCxnSpPr/>
          <p:nvPr/>
        </p:nvCxnSpPr>
        <p:spPr bwMode="auto">
          <a:xfrm>
            <a:off x="6357938" y="5062538"/>
            <a:ext cx="1050925" cy="9525"/>
          </a:xfrm>
          <a:prstGeom prst="straightConnector1">
            <a:avLst/>
          </a:prstGeom>
          <a:noFill/>
          <a:ln w="38100" cap="flat" cmpd="sng" algn="ctr">
            <a:solidFill>
              <a:srgbClr val="DAEDEF"/>
            </a:solidFill>
            <a:prstDash val="solid"/>
            <a:headEnd type="none" w="med" len="med"/>
            <a:tailEnd type="arrow"/>
          </a:ln>
          <a:effectLst>
            <a:outerShdw blurRad="40000" dist="23000" dir="5400000" rotWithShape="0">
              <a:srgbClr val="000000">
                <a:alpha val="35000"/>
              </a:srgbClr>
            </a:outerShdw>
          </a:effectLst>
        </p:spPr>
      </p:cxnSp>
      <p:cxnSp>
        <p:nvCxnSpPr>
          <p:cNvPr id="163" name="Straight Arrow Connector 162"/>
          <p:cNvCxnSpPr/>
          <p:nvPr/>
        </p:nvCxnSpPr>
        <p:spPr bwMode="auto">
          <a:xfrm>
            <a:off x="6357938" y="2609850"/>
            <a:ext cx="1000125" cy="9525"/>
          </a:xfrm>
          <a:prstGeom prst="straightConnector1">
            <a:avLst/>
          </a:prstGeom>
          <a:noFill/>
          <a:ln w="38100" cap="flat" cmpd="sng" algn="ctr">
            <a:solidFill>
              <a:srgbClr val="DAEDEF"/>
            </a:solidFill>
            <a:prstDash val="solid"/>
            <a:headEnd type="arrow" w="med" len="med"/>
            <a:tailEnd type="none"/>
          </a:ln>
          <a:effectLst>
            <a:outerShdw blurRad="40000" dist="23000" dir="5400000" rotWithShape="0">
              <a:srgbClr val="000000">
                <a:alpha val="35000"/>
              </a:srgbClr>
            </a:outerShdw>
          </a:effectLst>
        </p:spPr>
      </p:cxnSp>
      <p:sp>
        <p:nvSpPr>
          <p:cNvPr id="73" name="Line Callout 2 (Border and Accent Bar) 72"/>
          <p:cNvSpPr/>
          <p:nvPr/>
        </p:nvSpPr>
        <p:spPr bwMode="auto">
          <a:xfrm flipH="1">
            <a:off x="41563" y="5165937"/>
            <a:ext cx="2425780" cy="353990"/>
          </a:xfrm>
          <a:prstGeom prst="accentBorderCallout2">
            <a:avLst>
              <a:gd name="adj1" fmla="val 27083"/>
              <a:gd name="adj2" fmla="val -2004"/>
              <a:gd name="adj3" fmla="val 22916"/>
              <a:gd name="adj4" fmla="val -10337"/>
              <a:gd name="adj5" fmla="val -50530"/>
              <a:gd name="adj6" fmla="val -14228"/>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a:solidFill>
                  <a:schemeClr val="tx1"/>
                </a:solidFill>
              </a:rPr>
              <a:t>Set Character Set</a:t>
            </a:r>
          </a:p>
        </p:txBody>
      </p:sp>
      <p:sp>
        <p:nvSpPr>
          <p:cNvPr id="74" name="Line Callout 2 (Border and Accent Bar) 73"/>
          <p:cNvSpPr/>
          <p:nvPr/>
        </p:nvSpPr>
        <p:spPr bwMode="auto">
          <a:xfrm flipH="1">
            <a:off x="254451" y="5624645"/>
            <a:ext cx="2425780" cy="353990"/>
          </a:xfrm>
          <a:prstGeom prst="accentBorderCallout2">
            <a:avLst>
              <a:gd name="adj1" fmla="val 27083"/>
              <a:gd name="adj2" fmla="val -2004"/>
              <a:gd name="adj3" fmla="val 22916"/>
              <a:gd name="adj4" fmla="val -10337"/>
              <a:gd name="adj5" fmla="val -132167"/>
              <a:gd name="adj6" fmla="val -16093"/>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a:solidFill>
                  <a:schemeClr val="tx1"/>
                </a:solidFill>
              </a:rPr>
              <a:t>Encode For HTML</a:t>
            </a:r>
          </a:p>
        </p:txBody>
      </p:sp>
      <p:sp>
        <p:nvSpPr>
          <p:cNvPr id="12319" name="Rectangle 186"/>
          <p:cNvSpPr>
            <a:spLocks noChangeArrowheads="1"/>
          </p:cNvSpPr>
          <p:nvPr/>
        </p:nvSpPr>
        <p:spPr bwMode="auto">
          <a:xfrm>
            <a:off x="187325" y="1920875"/>
            <a:ext cx="162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b="1" u="sng">
                <a:ea typeface="굴림" charset="-127"/>
              </a:rPr>
              <a:t>Any</a:t>
            </a:r>
            <a:r>
              <a:rPr lang="en-US" altLang="ko-KR">
                <a:ea typeface="굴림" charset="-127"/>
              </a:rPr>
              <a:t> Encoding</a:t>
            </a:r>
          </a:p>
        </p:txBody>
      </p:sp>
      <p:sp>
        <p:nvSpPr>
          <p:cNvPr id="188" name="Line Callout 2 (Border and Accent Bar) 187"/>
          <p:cNvSpPr/>
          <p:nvPr/>
        </p:nvSpPr>
        <p:spPr bwMode="auto">
          <a:xfrm rot="10800000" flipV="1">
            <a:off x="2478991" y="831863"/>
            <a:ext cx="2425780" cy="353990"/>
          </a:xfrm>
          <a:prstGeom prst="accentBorderCallout2">
            <a:avLst>
              <a:gd name="adj1" fmla="val 71083"/>
              <a:gd name="adj2" fmla="val 102270"/>
              <a:gd name="adj3" fmla="val 70916"/>
              <a:gd name="adj4" fmla="val 111885"/>
              <a:gd name="adj5" fmla="val 192017"/>
              <a:gd name="adj6" fmla="val 115609"/>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a:solidFill>
                  <a:schemeClr val="tx1"/>
                </a:solidFill>
              </a:rPr>
              <a:t>Global Validate</a:t>
            </a:r>
          </a:p>
        </p:txBody>
      </p:sp>
      <p:sp>
        <p:nvSpPr>
          <p:cNvPr id="12323" name="Rectangle 188"/>
          <p:cNvSpPr>
            <a:spLocks noChangeArrowheads="1"/>
          </p:cNvSpPr>
          <p:nvPr/>
        </p:nvSpPr>
        <p:spPr bwMode="auto">
          <a:xfrm>
            <a:off x="7337425" y="731838"/>
            <a:ext cx="180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ko-KR" b="1" u="sng">
                <a:ea typeface="굴림" charset="-127"/>
              </a:rPr>
              <a:t>Any</a:t>
            </a:r>
            <a:r>
              <a:rPr lang="en-US" altLang="ko-KR">
                <a:ea typeface="굴림" charset="-127"/>
              </a:rPr>
              <a:t> Interpreter</a:t>
            </a:r>
          </a:p>
        </p:txBody>
      </p:sp>
      <p:sp>
        <p:nvSpPr>
          <p:cNvPr id="180" name="Line Callout 2 (Border and Accent Bar) 179"/>
          <p:cNvSpPr/>
          <p:nvPr/>
        </p:nvSpPr>
        <p:spPr bwMode="auto">
          <a:xfrm rot="10800000" flipV="1">
            <a:off x="3222246" y="1262997"/>
            <a:ext cx="2425780" cy="353990"/>
          </a:xfrm>
          <a:prstGeom prst="accentBorderCallout2">
            <a:avLst>
              <a:gd name="adj1" fmla="val 71083"/>
              <a:gd name="adj2" fmla="val 102270"/>
              <a:gd name="adj3" fmla="val 70916"/>
              <a:gd name="adj4" fmla="val 111885"/>
              <a:gd name="adj5" fmla="val 192017"/>
              <a:gd name="adj6" fmla="val 115609"/>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Canonicalize</a:t>
            </a:r>
            <a:endParaRPr lang="en-US" sz="1400" b="1" dirty="0">
              <a:solidFill>
                <a:schemeClr val="tx1"/>
              </a:solidFill>
            </a:endParaRPr>
          </a:p>
        </p:txBody>
      </p:sp>
      <p:sp>
        <p:nvSpPr>
          <p:cNvPr id="179" name="Line Callout 2 (Border and Accent Bar) 178"/>
          <p:cNvSpPr/>
          <p:nvPr/>
        </p:nvSpPr>
        <p:spPr bwMode="auto">
          <a:xfrm rot="10800000" flipV="1">
            <a:off x="5097310" y="1146483"/>
            <a:ext cx="2425780" cy="353990"/>
          </a:xfrm>
          <a:prstGeom prst="accentBorderCallout2">
            <a:avLst>
              <a:gd name="adj1" fmla="val 71083"/>
              <a:gd name="adj2" fmla="val 102270"/>
              <a:gd name="adj3" fmla="val 70916"/>
              <a:gd name="adj4" fmla="val 111885"/>
              <a:gd name="adj5" fmla="val 192017"/>
              <a:gd name="adj6" fmla="val 115609"/>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a:solidFill>
                  <a:schemeClr val="tx1"/>
                </a:solidFill>
              </a:rPr>
              <a:t>Specific Validate</a:t>
            </a:r>
          </a:p>
        </p:txBody>
      </p:sp>
      <p:sp>
        <p:nvSpPr>
          <p:cNvPr id="182" name="Line Callout 2 (Border and Accent Bar) 181"/>
          <p:cNvSpPr/>
          <p:nvPr/>
        </p:nvSpPr>
        <p:spPr bwMode="auto">
          <a:xfrm rot="10800000" flipV="1">
            <a:off x="5273460" y="1743892"/>
            <a:ext cx="2425780" cy="353990"/>
          </a:xfrm>
          <a:prstGeom prst="accentBorderCallout2">
            <a:avLst>
              <a:gd name="adj1" fmla="val 71083"/>
              <a:gd name="adj2" fmla="val 102270"/>
              <a:gd name="adj3" fmla="val 70916"/>
              <a:gd name="adj4" fmla="val 111885"/>
              <a:gd name="adj5" fmla="val 192017"/>
              <a:gd name="adj6" fmla="val 115609"/>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a:solidFill>
                  <a:schemeClr val="tx1"/>
                </a:solidFill>
              </a:rPr>
              <a:t>Sanitize</a:t>
            </a:r>
          </a:p>
        </p:txBody>
      </p:sp>
      <p:sp>
        <p:nvSpPr>
          <p:cNvPr id="181" name="Line Callout 2 (Border and Accent Bar) 180"/>
          <p:cNvSpPr/>
          <p:nvPr/>
        </p:nvSpPr>
        <p:spPr bwMode="auto">
          <a:xfrm rot="10800000" flipV="1">
            <a:off x="6430315" y="5106900"/>
            <a:ext cx="2425780" cy="353990"/>
          </a:xfrm>
          <a:prstGeom prst="accentBorderCallout2">
            <a:avLst>
              <a:gd name="adj1" fmla="val 71083"/>
              <a:gd name="adj2" fmla="val 102270"/>
              <a:gd name="adj3" fmla="val 70916"/>
              <a:gd name="adj4" fmla="val 111885"/>
              <a:gd name="adj5" fmla="val -79802"/>
              <a:gd name="adj6" fmla="val 117396"/>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err="1">
                <a:solidFill>
                  <a:schemeClr val="tx1"/>
                </a:solidFill>
              </a:rPr>
              <a:t>Canonicalize</a:t>
            </a:r>
            <a:endParaRPr lang="en-US" sz="1400" b="1" dirty="0">
              <a:solidFill>
                <a:schemeClr val="tx1"/>
              </a:solidFill>
            </a:endParaRPr>
          </a:p>
        </p:txBody>
      </p:sp>
      <p:sp>
        <p:nvSpPr>
          <p:cNvPr id="71" name="Line Callout 2 (Border and Accent Bar) 70"/>
          <p:cNvSpPr/>
          <p:nvPr/>
        </p:nvSpPr>
        <p:spPr bwMode="auto">
          <a:xfrm rot="10800000" flipV="1">
            <a:off x="6044451" y="5604048"/>
            <a:ext cx="2425780" cy="353990"/>
          </a:xfrm>
          <a:prstGeom prst="accentBorderCallout2">
            <a:avLst>
              <a:gd name="adj1" fmla="val 71083"/>
              <a:gd name="adj2" fmla="val 102270"/>
              <a:gd name="adj3" fmla="val 70916"/>
              <a:gd name="adj4" fmla="val 111885"/>
              <a:gd name="adj5" fmla="val -79802"/>
              <a:gd name="adj6" fmla="val 117396"/>
            </a:avLst>
          </a:prstGeom>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en-US" sz="1400" b="1" dirty="0">
                <a:solidFill>
                  <a:schemeClr val="tx1"/>
                </a:solidFill>
              </a:rPr>
              <a:t>Validate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1000"/>
                                        <p:tgtEl>
                                          <p:spTgt spid="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1000"/>
                                        <p:tgtEl>
                                          <p:spTgt spid="1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rofi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Profil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45955</TotalTime>
  <Words>2854</Words>
  <Application>Microsoft Office PowerPoint</Application>
  <PresentationFormat>On-screen Show (4:3)</PresentationFormat>
  <Paragraphs>707</Paragraphs>
  <Slides>34</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Tahoma</vt:lpstr>
      <vt:lpstr>Arial</vt:lpstr>
      <vt:lpstr>Wingdings</vt:lpstr>
      <vt:lpstr>Trebuchet MS</vt:lpstr>
      <vt:lpstr>Courier New</vt:lpstr>
      <vt:lpstr>1_Profile</vt:lpstr>
      <vt:lpstr>Microsoft Office Excel Chart</vt:lpstr>
      <vt:lpstr>Establishing an Enterprise Security API to Reduce Application Security Costs</vt:lpstr>
      <vt:lpstr>The Problem…</vt:lpstr>
      <vt:lpstr>Vulnerability Theory</vt:lpstr>
      <vt:lpstr>More Vulnerability Theory</vt:lpstr>
      <vt:lpstr>Time to Stamp Out Homegrown Controls</vt:lpstr>
      <vt:lpstr>Imagine an Enterprise Security API</vt:lpstr>
      <vt:lpstr>Ignored Controls</vt:lpstr>
      <vt:lpstr>Enterprise Security API</vt:lpstr>
      <vt:lpstr>Validation, Encoding, and Injection</vt:lpstr>
      <vt:lpstr>Handling Validation, and Encoding</vt:lpstr>
      <vt:lpstr>Handling Authentication and Users</vt:lpstr>
      <vt:lpstr>Handling Access Control</vt:lpstr>
      <vt:lpstr>Handling Direct Object References</vt:lpstr>
      <vt:lpstr>Handling Sensitive Information</vt:lpstr>
      <vt:lpstr>Handling Exceptions, Logging, and Detection</vt:lpstr>
      <vt:lpstr>Handling HTTP</vt:lpstr>
      <vt:lpstr>Handling Application Security Configuration</vt:lpstr>
      <vt:lpstr>Coverage</vt:lpstr>
      <vt:lpstr>Frameworks and ESAPI</vt:lpstr>
      <vt:lpstr>Potential Enterprise Cost Savings</vt:lpstr>
      <vt:lpstr>Small Project Costs to Handle XSS</vt:lpstr>
      <vt:lpstr>Potential Enterprise ESAPI Cost Savings</vt:lpstr>
      <vt:lpstr>OWASP Project Status</vt:lpstr>
      <vt:lpstr>Source Code and Javadoc Online Now!</vt:lpstr>
      <vt:lpstr>Banned Java APIs</vt:lpstr>
      <vt:lpstr>About Aspect Security</vt:lpstr>
      <vt:lpstr>Questions and Answers</vt:lpstr>
      <vt:lpstr>Extra Slides</vt:lpstr>
      <vt:lpstr>Rich Data == Code</vt:lpstr>
      <vt:lpstr>Browser Same Origin Policy</vt:lpstr>
      <vt:lpstr>Browser == Operating System</vt:lpstr>
      <vt:lpstr>DOM Checker</vt:lpstr>
      <vt:lpstr>Network == Computer</vt:lpstr>
      <vt:lpstr>Potential Enterprise ESAPI Cost Savings</vt:lpstr>
    </vt:vector>
  </TitlesOfParts>
  <Company>Aspect Security,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AppSec Initiative</dc:title>
  <dc:subject>Application Security</dc:subject>
  <dc:creator>Jeff Williams</dc:creator>
  <cp:keywords>Application Security</cp:keywords>
  <dc:description>http://www.aspectsecurity.com</dc:description>
  <cp:lastModifiedBy>BOB1</cp:lastModifiedBy>
  <cp:revision>1179</cp:revision>
  <dcterms:created xsi:type="dcterms:W3CDTF">2004-04-01T05:35:24Z</dcterms:created>
  <dcterms:modified xsi:type="dcterms:W3CDTF">2015-03-22T11:40:27Z</dcterms:modified>
  <cp:category>Application Security</cp:category>
</cp:coreProperties>
</file>